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5329238" cy="7561263"/>
  <p:notesSz cx="6858000" cy="9144000"/>
  <p:defaultText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16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4255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3198" y="90"/>
      </p:cViewPr>
      <p:guideLst>
        <p:guide orient="horz" pos="2382"/>
        <p:guide pos="167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693" y="2348892"/>
            <a:ext cx="4529853" cy="1620771"/>
          </a:xfrm>
        </p:spPr>
        <p:txBody>
          <a:bodyPr/>
          <a:lstStyle/>
          <a:p>
            <a:r>
              <a:rPr lang="en-US"/>
              <a:t>Click to edit Master title style</a:t>
            </a:r>
            <a:endParaRPr lang="en-GB"/>
          </a:p>
        </p:txBody>
      </p:sp>
      <p:sp>
        <p:nvSpPr>
          <p:cNvPr id="3" name="Subtitle 2"/>
          <p:cNvSpPr>
            <a:spLocks noGrp="1"/>
          </p:cNvSpPr>
          <p:nvPr>
            <p:ph type="subTitle" idx="1"/>
          </p:nvPr>
        </p:nvSpPr>
        <p:spPr>
          <a:xfrm>
            <a:off x="799386" y="4284716"/>
            <a:ext cx="3730467" cy="1932322"/>
          </a:xfrm>
        </p:spPr>
        <p:txBody>
          <a:bodyPr/>
          <a:lstStyle>
            <a:lvl1pPr marL="0" indent="0" algn="ctr">
              <a:buNone/>
              <a:defRPr>
                <a:solidFill>
                  <a:schemeClr val="tx1">
                    <a:tint val="75000"/>
                  </a:schemeClr>
                </a:solidFill>
              </a:defRPr>
            </a:lvl1pPr>
            <a:lvl2pPr marL="368275" indent="0" algn="ctr">
              <a:buNone/>
              <a:defRPr>
                <a:solidFill>
                  <a:schemeClr val="tx1">
                    <a:tint val="75000"/>
                  </a:schemeClr>
                </a:solidFill>
              </a:defRPr>
            </a:lvl2pPr>
            <a:lvl3pPr marL="736549" indent="0" algn="ctr">
              <a:buNone/>
              <a:defRPr>
                <a:solidFill>
                  <a:schemeClr val="tx1">
                    <a:tint val="75000"/>
                  </a:schemeClr>
                </a:solidFill>
              </a:defRPr>
            </a:lvl3pPr>
            <a:lvl4pPr marL="1104824" indent="0" algn="ctr">
              <a:buNone/>
              <a:defRPr>
                <a:solidFill>
                  <a:schemeClr val="tx1">
                    <a:tint val="75000"/>
                  </a:schemeClr>
                </a:solidFill>
              </a:defRPr>
            </a:lvl4pPr>
            <a:lvl5pPr marL="1473098" indent="0" algn="ctr">
              <a:buNone/>
              <a:defRPr>
                <a:solidFill>
                  <a:schemeClr val="tx1">
                    <a:tint val="75000"/>
                  </a:schemeClr>
                </a:solidFill>
              </a:defRPr>
            </a:lvl5pPr>
            <a:lvl6pPr marL="1841373" indent="0" algn="ctr">
              <a:buNone/>
              <a:defRPr>
                <a:solidFill>
                  <a:schemeClr val="tx1">
                    <a:tint val="75000"/>
                  </a:schemeClr>
                </a:solidFill>
              </a:defRPr>
            </a:lvl6pPr>
            <a:lvl7pPr marL="2209648" indent="0" algn="ctr">
              <a:buNone/>
              <a:defRPr>
                <a:solidFill>
                  <a:schemeClr val="tx1">
                    <a:tint val="75000"/>
                  </a:schemeClr>
                </a:solidFill>
              </a:defRPr>
            </a:lvl7pPr>
            <a:lvl8pPr marL="2577922" indent="0" algn="ctr">
              <a:buNone/>
              <a:defRPr>
                <a:solidFill>
                  <a:schemeClr val="tx1">
                    <a:tint val="75000"/>
                  </a:schemeClr>
                </a:solidFill>
              </a:defRPr>
            </a:lvl8pPr>
            <a:lvl9pPr marL="294619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61904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062977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95693" y="234540"/>
            <a:ext cx="990906" cy="50145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20201" y="234540"/>
            <a:ext cx="2886670" cy="5014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76546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17605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20972" y="4858812"/>
            <a:ext cx="4529853" cy="1501751"/>
          </a:xfrm>
        </p:spPr>
        <p:txBody>
          <a:bodyPr anchor="t"/>
          <a:lstStyle>
            <a:lvl1pPr algn="l">
              <a:defRPr sz="3200" b="1" cap="all"/>
            </a:lvl1pPr>
          </a:lstStyle>
          <a:p>
            <a:r>
              <a:rPr lang="en-US"/>
              <a:t>Click to edit Master title style</a:t>
            </a:r>
            <a:endParaRPr lang="en-GB"/>
          </a:p>
        </p:txBody>
      </p:sp>
      <p:sp>
        <p:nvSpPr>
          <p:cNvPr id="3" name="Text Placeholder 2"/>
          <p:cNvSpPr>
            <a:spLocks noGrp="1"/>
          </p:cNvSpPr>
          <p:nvPr>
            <p:ph type="body" idx="1"/>
          </p:nvPr>
        </p:nvSpPr>
        <p:spPr>
          <a:xfrm>
            <a:off x="420972" y="3204787"/>
            <a:ext cx="4529853" cy="1654025"/>
          </a:xfrm>
        </p:spPr>
        <p:txBody>
          <a:bodyPr anchor="b"/>
          <a:lstStyle>
            <a:lvl1pPr marL="0" indent="0">
              <a:buNone/>
              <a:defRPr sz="1600">
                <a:solidFill>
                  <a:schemeClr val="tx1">
                    <a:tint val="75000"/>
                  </a:schemeClr>
                </a:solidFill>
              </a:defRPr>
            </a:lvl1pPr>
            <a:lvl2pPr marL="368275" indent="0">
              <a:buNone/>
              <a:defRPr sz="1400">
                <a:solidFill>
                  <a:schemeClr val="tx1">
                    <a:tint val="75000"/>
                  </a:schemeClr>
                </a:solidFill>
              </a:defRPr>
            </a:lvl2pPr>
            <a:lvl3pPr marL="736549" indent="0">
              <a:buNone/>
              <a:defRPr sz="1300">
                <a:solidFill>
                  <a:schemeClr val="tx1">
                    <a:tint val="75000"/>
                  </a:schemeClr>
                </a:solidFill>
              </a:defRPr>
            </a:lvl3pPr>
            <a:lvl4pPr marL="1104824" indent="0">
              <a:buNone/>
              <a:defRPr sz="1100">
                <a:solidFill>
                  <a:schemeClr val="tx1">
                    <a:tint val="75000"/>
                  </a:schemeClr>
                </a:solidFill>
              </a:defRPr>
            </a:lvl4pPr>
            <a:lvl5pPr marL="1473098" indent="0">
              <a:buNone/>
              <a:defRPr sz="1100">
                <a:solidFill>
                  <a:schemeClr val="tx1">
                    <a:tint val="75000"/>
                  </a:schemeClr>
                </a:solidFill>
              </a:defRPr>
            </a:lvl5pPr>
            <a:lvl6pPr marL="1841373" indent="0">
              <a:buNone/>
              <a:defRPr sz="1100">
                <a:solidFill>
                  <a:schemeClr val="tx1">
                    <a:tint val="75000"/>
                  </a:schemeClr>
                </a:solidFill>
              </a:defRPr>
            </a:lvl6pPr>
            <a:lvl7pPr marL="2209648" indent="0">
              <a:buNone/>
              <a:defRPr sz="1100">
                <a:solidFill>
                  <a:schemeClr val="tx1">
                    <a:tint val="75000"/>
                  </a:schemeClr>
                </a:solidFill>
              </a:defRPr>
            </a:lvl7pPr>
            <a:lvl8pPr marL="2577922" indent="0">
              <a:buNone/>
              <a:defRPr sz="1100">
                <a:solidFill>
                  <a:schemeClr val="tx1">
                    <a:tint val="75000"/>
                  </a:schemeClr>
                </a:solidFill>
              </a:defRPr>
            </a:lvl8pPr>
            <a:lvl9pPr marL="2946197"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3870C-0599-4A4D-ACF3-55E01274DE67}" type="datetimeFigureOut">
              <a:rPr lang="en-GB" smtClean="0"/>
              <a:t>24/05/2023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81269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20202" y="1370480"/>
            <a:ext cx="1938325"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247347" y="1370480"/>
            <a:ext cx="1939251"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A3870C-0599-4A4D-ACF3-55E01274DE67}" type="datetimeFigureOut">
              <a:rPr lang="en-GB" smtClean="0"/>
              <a:t>24/05/2023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89129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6462" y="302802"/>
            <a:ext cx="4796314" cy="126021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66462" y="1692533"/>
            <a:ext cx="2354672"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4" name="Content Placeholder 3"/>
          <p:cNvSpPr>
            <a:spLocks noGrp="1"/>
          </p:cNvSpPr>
          <p:nvPr>
            <p:ph sz="half" idx="2"/>
          </p:nvPr>
        </p:nvSpPr>
        <p:spPr>
          <a:xfrm>
            <a:off x="266462" y="2397900"/>
            <a:ext cx="2354672"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707180" y="1692533"/>
            <a:ext cx="2355597"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707180" y="2397900"/>
            <a:ext cx="2355597"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A3870C-0599-4A4D-ACF3-55E01274DE67}" type="datetimeFigureOut">
              <a:rPr lang="en-GB" smtClean="0"/>
              <a:t>24/05/2023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513773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A3870C-0599-4A4D-ACF3-55E01274DE67}" type="datetimeFigureOut">
              <a:rPr lang="en-GB" smtClean="0"/>
              <a:t>24/05/2023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05681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3870C-0599-4A4D-ACF3-55E01274DE67}" type="datetimeFigureOut">
              <a:rPr lang="en-GB" smtClean="0"/>
              <a:t>24/05/2023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113457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463" y="301051"/>
            <a:ext cx="1753282" cy="1281214"/>
          </a:xfrm>
        </p:spPr>
        <p:txBody>
          <a:bodyPr anchor="b"/>
          <a:lstStyle>
            <a:lvl1pPr algn="l">
              <a:defRPr sz="1600" b="1"/>
            </a:lvl1pPr>
          </a:lstStyle>
          <a:p>
            <a:r>
              <a:rPr lang="en-US"/>
              <a:t>Click to edit Master title style</a:t>
            </a:r>
            <a:endParaRPr lang="en-GB"/>
          </a:p>
        </p:txBody>
      </p:sp>
      <p:sp>
        <p:nvSpPr>
          <p:cNvPr id="3" name="Content Placeholder 2"/>
          <p:cNvSpPr>
            <a:spLocks noGrp="1"/>
          </p:cNvSpPr>
          <p:nvPr>
            <p:ph idx="1"/>
          </p:nvPr>
        </p:nvSpPr>
        <p:spPr>
          <a:xfrm>
            <a:off x="2083584" y="301051"/>
            <a:ext cx="2979192" cy="6453329"/>
          </a:xfrm>
        </p:spPr>
        <p:txBody>
          <a:bodyPr/>
          <a:lstStyle>
            <a:lvl1pPr>
              <a:defRPr sz="2600"/>
            </a:lvl1pPr>
            <a:lvl2pPr>
              <a:defRPr sz="23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66463" y="1582266"/>
            <a:ext cx="1753282" cy="5172114"/>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24/05/2023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63149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4568" y="5292884"/>
            <a:ext cx="3197543" cy="624855"/>
          </a:xfrm>
        </p:spPr>
        <p:txBody>
          <a:bodyPr anchor="b"/>
          <a:lstStyle>
            <a:lvl1pPr algn="l">
              <a:defRPr sz="1600" b="1"/>
            </a:lvl1pPr>
          </a:lstStyle>
          <a:p>
            <a:r>
              <a:rPr lang="en-US"/>
              <a:t>Click to edit Master title style</a:t>
            </a:r>
            <a:endParaRPr lang="en-GB"/>
          </a:p>
        </p:txBody>
      </p:sp>
      <p:sp>
        <p:nvSpPr>
          <p:cNvPr id="3" name="Picture Placeholder 2"/>
          <p:cNvSpPr>
            <a:spLocks noGrp="1"/>
          </p:cNvSpPr>
          <p:nvPr>
            <p:ph type="pic" idx="1"/>
          </p:nvPr>
        </p:nvSpPr>
        <p:spPr>
          <a:xfrm>
            <a:off x="1044568" y="675613"/>
            <a:ext cx="3197543" cy="4536758"/>
          </a:xfrm>
        </p:spPr>
        <p:txBody>
          <a:bodyPr/>
          <a:lstStyle>
            <a:lvl1pPr marL="0" indent="0">
              <a:buNone/>
              <a:defRPr sz="2600"/>
            </a:lvl1pPr>
            <a:lvl2pPr marL="368275" indent="0">
              <a:buNone/>
              <a:defRPr sz="2300"/>
            </a:lvl2pPr>
            <a:lvl3pPr marL="736549" indent="0">
              <a:buNone/>
              <a:defRPr sz="1900"/>
            </a:lvl3pPr>
            <a:lvl4pPr marL="1104824" indent="0">
              <a:buNone/>
              <a:defRPr sz="1600"/>
            </a:lvl4pPr>
            <a:lvl5pPr marL="1473098" indent="0">
              <a:buNone/>
              <a:defRPr sz="1600"/>
            </a:lvl5pPr>
            <a:lvl6pPr marL="1841373" indent="0">
              <a:buNone/>
              <a:defRPr sz="1600"/>
            </a:lvl6pPr>
            <a:lvl7pPr marL="2209648" indent="0">
              <a:buNone/>
              <a:defRPr sz="1600"/>
            </a:lvl7pPr>
            <a:lvl8pPr marL="2577922" indent="0">
              <a:buNone/>
              <a:defRPr sz="1600"/>
            </a:lvl8pPr>
            <a:lvl9pPr marL="2946197" indent="0">
              <a:buNone/>
              <a:defRPr sz="1600"/>
            </a:lvl9pPr>
          </a:lstStyle>
          <a:p>
            <a:endParaRPr lang="en-GB"/>
          </a:p>
        </p:txBody>
      </p:sp>
      <p:sp>
        <p:nvSpPr>
          <p:cNvPr id="4" name="Text Placeholder 3"/>
          <p:cNvSpPr>
            <a:spLocks noGrp="1"/>
          </p:cNvSpPr>
          <p:nvPr>
            <p:ph type="body" sz="half" idx="2"/>
          </p:nvPr>
        </p:nvSpPr>
        <p:spPr>
          <a:xfrm>
            <a:off x="1044568" y="5917739"/>
            <a:ext cx="3197543" cy="887398"/>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24/05/2023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51408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6462" y="302802"/>
            <a:ext cx="4796314" cy="1260210"/>
          </a:xfrm>
          <a:prstGeom prst="rect">
            <a:avLst/>
          </a:prstGeom>
        </p:spPr>
        <p:txBody>
          <a:bodyPr vert="horz" lIns="73655" tIns="36827" rIns="73655" bIns="36827"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66462" y="1764296"/>
            <a:ext cx="4796314" cy="4990084"/>
          </a:xfrm>
          <a:prstGeom prst="rect">
            <a:avLst/>
          </a:prstGeom>
        </p:spPr>
        <p:txBody>
          <a:bodyPr vert="horz" lIns="73655" tIns="36827" rIns="73655" bIns="368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66462" y="7008171"/>
            <a:ext cx="1243489" cy="402568"/>
          </a:xfrm>
          <a:prstGeom prst="rect">
            <a:avLst/>
          </a:prstGeom>
        </p:spPr>
        <p:txBody>
          <a:bodyPr vert="horz" lIns="73655" tIns="36827" rIns="73655" bIns="36827" rtlCol="0" anchor="ctr"/>
          <a:lstStyle>
            <a:lvl1pPr algn="l">
              <a:defRPr sz="1000">
                <a:solidFill>
                  <a:schemeClr val="tx1">
                    <a:tint val="75000"/>
                  </a:schemeClr>
                </a:solidFill>
              </a:defRPr>
            </a:lvl1pPr>
          </a:lstStyle>
          <a:p>
            <a:fld id="{6FA3870C-0599-4A4D-ACF3-55E01274DE67}" type="datetimeFigureOut">
              <a:rPr lang="en-GB" smtClean="0"/>
              <a:t>24/05/2023</a:t>
            </a:fld>
            <a:endParaRPr lang="en-GB"/>
          </a:p>
        </p:txBody>
      </p:sp>
      <p:sp>
        <p:nvSpPr>
          <p:cNvPr id="5" name="Footer Placeholder 4"/>
          <p:cNvSpPr>
            <a:spLocks noGrp="1"/>
          </p:cNvSpPr>
          <p:nvPr>
            <p:ph type="ftr" sz="quarter" idx="3"/>
          </p:nvPr>
        </p:nvSpPr>
        <p:spPr>
          <a:xfrm>
            <a:off x="1820823" y="7008171"/>
            <a:ext cx="1687592" cy="402568"/>
          </a:xfrm>
          <a:prstGeom prst="rect">
            <a:avLst/>
          </a:prstGeom>
        </p:spPr>
        <p:txBody>
          <a:bodyPr vert="horz" lIns="73655" tIns="36827" rIns="73655" bIns="36827" rtlCol="0" anchor="ctr"/>
          <a:lstStyle>
            <a:lvl1pPr algn="ct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819288" y="7008171"/>
            <a:ext cx="1243489" cy="402568"/>
          </a:xfrm>
          <a:prstGeom prst="rect">
            <a:avLst/>
          </a:prstGeom>
        </p:spPr>
        <p:txBody>
          <a:bodyPr vert="horz" lIns="73655" tIns="36827" rIns="73655" bIns="36827" rtlCol="0" anchor="ctr"/>
          <a:lstStyle>
            <a:lvl1pPr algn="r">
              <a:defRPr sz="1000">
                <a:solidFill>
                  <a:schemeClr val="tx1">
                    <a:tint val="75000"/>
                  </a:schemeClr>
                </a:solidFill>
              </a:defRPr>
            </a:lvl1pPr>
          </a:lstStyle>
          <a:p>
            <a:fld id="{682D07D2-FE91-4819-BA57-D0495BE6C405}" type="slidenum">
              <a:rPr lang="en-GB" smtClean="0"/>
              <a:t>‹#›</a:t>
            </a:fld>
            <a:endParaRPr lang="en-GB"/>
          </a:p>
        </p:txBody>
      </p:sp>
    </p:spTree>
    <p:extLst>
      <p:ext uri="{BB962C8B-B14F-4D97-AF65-F5344CB8AC3E}">
        <p14:creationId xmlns:p14="http://schemas.microsoft.com/office/powerpoint/2010/main" val="196275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36549" rtl="0" eaLnBrk="1" latinLnBrk="0" hangingPunct="1">
        <a:spcBef>
          <a:spcPct val="0"/>
        </a:spcBef>
        <a:buNone/>
        <a:defRPr sz="3500" kern="1200">
          <a:solidFill>
            <a:schemeClr val="tx1"/>
          </a:solidFill>
          <a:latin typeface="+mj-lt"/>
          <a:ea typeface="+mj-ea"/>
          <a:cs typeface="+mj-cs"/>
        </a:defRPr>
      </a:lvl1pPr>
    </p:titleStyle>
    <p:bodyStyle>
      <a:lvl1pPr marL="276206" indent="-276206" algn="l" defTabSz="736549"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1pPr>
      <a:lvl2pPr marL="598446" indent="-230172" algn="l" defTabSz="736549"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2pPr>
      <a:lvl3pPr marL="920687" indent="-184137" algn="l" defTabSz="736549"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88961"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57236"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02551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93785"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76206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130334"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cid:image001.png@01D94158.46E0B7C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orms.office.com/Pages/ResponsePage.aspx?id=slTDN7CF9UeyIge0jXdO4yvhJot5zrNKpYhW2PKIXDVUQzZIR1c3MDc1WFE0MzI4TUJKTUM4MEE0SCQlQCN0PWcu"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cid:image001.png@01D94158.46E0B7C0"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cid:image001.png@01D94158.46E0B7C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lowchart: Delay 5"/>
          <p:cNvSpPr/>
          <p:nvPr/>
        </p:nvSpPr>
        <p:spPr>
          <a:xfrm>
            <a:off x="0" y="0"/>
            <a:ext cx="4536827" cy="5868863"/>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561" h="7721054">
                <a:moveTo>
                  <a:pt x="0" y="0"/>
                </a:moveTo>
                <a:lnTo>
                  <a:pt x="2722612" y="0"/>
                </a:lnTo>
                <a:cubicBezTo>
                  <a:pt x="4239716" y="389965"/>
                  <a:pt x="5554294" y="2065186"/>
                  <a:pt x="5445224" y="3844652"/>
                </a:cubicBezTo>
                <a:cubicBezTo>
                  <a:pt x="5336154" y="5624118"/>
                  <a:pt x="4393983" y="7262732"/>
                  <a:pt x="1942682" y="7716198"/>
                </a:cubicBezTo>
                <a:lnTo>
                  <a:pt x="12700" y="7721054"/>
                </a:lnTo>
                <a:cubicBezTo>
                  <a:pt x="8467" y="5147369"/>
                  <a:pt x="4233" y="2573685"/>
                  <a:pt x="0" y="0"/>
                </a:cubicBezTo>
                <a:close/>
              </a:path>
            </a:pathLst>
          </a:cu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lowchart: Delay 5"/>
          <p:cNvSpPr/>
          <p:nvPr/>
        </p:nvSpPr>
        <p:spPr>
          <a:xfrm>
            <a:off x="-2" y="1880713"/>
            <a:ext cx="2168351" cy="1971926"/>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ounded Rectangle 17"/>
          <p:cNvSpPr/>
          <p:nvPr/>
        </p:nvSpPr>
        <p:spPr>
          <a:xfrm>
            <a:off x="2664619" y="5055530"/>
            <a:ext cx="2376264" cy="1770682"/>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0" i="0" dirty="0">
                <a:solidFill>
                  <a:schemeClr val="bg1"/>
                </a:solidFill>
                <a:effectLst/>
                <a:latin typeface="Segoe UI" panose="020B0502040204020203" pitchFamily="34" charset="0"/>
              </a:rPr>
              <a:t>Humber &amp; North Yorkshire Provider Collaborative </a:t>
            </a:r>
          </a:p>
          <a:p>
            <a:pPr algn="ctr"/>
            <a:r>
              <a:rPr lang="en-GB" b="0" i="0" dirty="0">
                <a:solidFill>
                  <a:schemeClr val="bg1"/>
                </a:solidFill>
                <a:effectLst/>
                <a:latin typeface="Segoe UI" panose="020B0502040204020203" pitchFamily="34" charset="0"/>
              </a:rPr>
              <a:t>- r</a:t>
            </a:r>
            <a:r>
              <a:rPr lang="en-GB" dirty="0">
                <a:solidFill>
                  <a:schemeClr val="bg1"/>
                </a:solidFill>
                <a:latin typeface="Segoe UI" panose="020B0502040204020203" pitchFamily="34" charset="0"/>
              </a:rPr>
              <a:t>eferrals for adult forensic</a:t>
            </a:r>
            <a:r>
              <a:rPr lang="en-GB" b="0" i="0" dirty="0">
                <a:solidFill>
                  <a:schemeClr val="bg1"/>
                </a:solidFill>
                <a:effectLst/>
                <a:latin typeface="Segoe UI" panose="020B0502040204020203" pitchFamily="34" charset="0"/>
              </a:rPr>
              <a:t> services</a:t>
            </a:r>
            <a:endParaRPr lang="en-GB" dirty="0">
              <a:solidFill>
                <a:schemeClr val="bg1"/>
              </a:solidFill>
            </a:endParaRPr>
          </a:p>
        </p:txBody>
      </p:sp>
      <p:sp>
        <p:nvSpPr>
          <p:cNvPr id="20" name="TextBox 19"/>
          <p:cNvSpPr txBox="1"/>
          <p:nvPr/>
        </p:nvSpPr>
        <p:spPr>
          <a:xfrm>
            <a:off x="-3" y="2149601"/>
            <a:ext cx="2168352" cy="1569660"/>
          </a:xfrm>
          <a:prstGeom prst="rect">
            <a:avLst/>
          </a:prstGeom>
          <a:noFill/>
        </p:spPr>
        <p:txBody>
          <a:bodyPr wrap="square" rtlCol="0">
            <a:spAutoFit/>
          </a:bodyPr>
          <a:lstStyle/>
          <a:p>
            <a:pPr algn="ctr"/>
            <a:r>
              <a:rPr lang="en-GB" sz="2400" b="1" dirty="0">
                <a:solidFill>
                  <a:srgbClr val="005EB8"/>
                </a:solidFill>
                <a:latin typeface="Frutiger LT Std 55 Roman" pitchFamily="34" charset="0"/>
              </a:rPr>
              <a:t>Humber &amp; North Yorkshire Single Point of Access</a:t>
            </a:r>
          </a:p>
        </p:txBody>
      </p:sp>
      <p:sp>
        <p:nvSpPr>
          <p:cNvPr id="21" name="TextBox 20"/>
          <p:cNvSpPr txBox="1"/>
          <p:nvPr/>
        </p:nvSpPr>
        <p:spPr>
          <a:xfrm>
            <a:off x="2232758" y="7020991"/>
            <a:ext cx="3024336" cy="400110"/>
          </a:xfrm>
          <a:prstGeom prst="rect">
            <a:avLst/>
          </a:prstGeom>
          <a:noFill/>
        </p:spPr>
        <p:txBody>
          <a:bodyPr wrap="square" rtlCol="0">
            <a:spAutoFit/>
          </a:bodyPr>
          <a:lstStyle/>
          <a:p>
            <a:pPr algn="r"/>
            <a:r>
              <a:rPr lang="en-GB" sz="1000" dirty="0">
                <a:solidFill>
                  <a:srgbClr val="005EB8"/>
                </a:solidFill>
                <a:latin typeface="Frutiger LT Std 55 Roman" pitchFamily="34" charset="0"/>
              </a:rPr>
              <a:t>Publication Date: May 2023</a:t>
            </a:r>
          </a:p>
          <a:p>
            <a:pPr algn="r"/>
            <a:r>
              <a:rPr lang="en-GB" sz="1000" dirty="0">
                <a:solidFill>
                  <a:srgbClr val="005EB8"/>
                </a:solidFill>
                <a:latin typeface="Frutiger LT Std 55 Roman" pitchFamily="34" charset="0"/>
              </a:rPr>
              <a:t>Review Date: May 2024</a:t>
            </a:r>
          </a:p>
        </p:txBody>
      </p:sp>
      <p:pic>
        <p:nvPicPr>
          <p:cNvPr id="2" name="Picture 1">
            <a:extLst>
              <a:ext uri="{FF2B5EF4-FFF2-40B4-BE49-F238E27FC236}">
                <a16:creationId xmlns:a16="http://schemas.microsoft.com/office/drawing/2014/main" id="{9CF2FCE5-A960-8EB8-37F8-41304EE4AF48}"/>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7849" y="6537885"/>
            <a:ext cx="3832775" cy="1200329"/>
          </a:xfrm>
          <a:prstGeom prst="rect">
            <a:avLst/>
          </a:prstGeom>
          <a:noFill/>
          <a:ln>
            <a:noFill/>
          </a:ln>
        </p:spPr>
      </p:pic>
      <p:pic>
        <p:nvPicPr>
          <p:cNvPr id="4" name="Picture 3">
            <a:extLst>
              <a:ext uri="{FF2B5EF4-FFF2-40B4-BE49-F238E27FC236}">
                <a16:creationId xmlns:a16="http://schemas.microsoft.com/office/drawing/2014/main" id="{623D40E2-C7A8-FA4A-A13A-A087F6CB39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8342" y="0"/>
            <a:ext cx="1836969" cy="1044327"/>
          </a:xfrm>
          <a:prstGeom prst="rect">
            <a:avLst/>
          </a:prstGeom>
        </p:spPr>
      </p:pic>
    </p:spTree>
    <p:extLst>
      <p:ext uri="{BB962C8B-B14F-4D97-AF65-F5344CB8AC3E}">
        <p14:creationId xmlns:p14="http://schemas.microsoft.com/office/powerpoint/2010/main" val="151768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A7B0CE-A7FE-1797-6D11-6E5A078B5E6D}"/>
              </a:ext>
            </a:extLst>
          </p:cNvPr>
          <p:cNvSpPr txBox="1"/>
          <p:nvPr/>
        </p:nvSpPr>
        <p:spPr>
          <a:xfrm>
            <a:off x="216346" y="570074"/>
            <a:ext cx="4896545" cy="6535122"/>
          </a:xfrm>
          <a:prstGeom prst="rect">
            <a:avLst/>
          </a:prstGeom>
          <a:noFill/>
        </p:spPr>
        <p:txBody>
          <a:bodyPr wrap="square" rtlCol="0">
            <a:spAutoFit/>
          </a:bodyPr>
          <a:lstStyle/>
          <a:p>
            <a:pPr>
              <a:spcAft>
                <a:spcPts val="800"/>
              </a:spcAft>
            </a:pPr>
            <a:r>
              <a:rPr lang="en-GB" sz="1200" b="1" dirty="0">
                <a:solidFill>
                  <a:srgbClr val="005EB8"/>
                </a:solidFill>
                <a:effectLst/>
                <a:latin typeface="Arial" panose="020B0604020202020204" pitchFamily="34" charset="0"/>
                <a:ea typeface="Times New Roman" panose="02020603050405020304" pitchFamily="18" charset="0"/>
                <a:cs typeface="Arial" panose="020B0604020202020204" pitchFamily="34" charset="0"/>
              </a:rPr>
              <a:t>Advice for Referrers </a:t>
            </a:r>
          </a:p>
          <a:p>
            <a:pPr>
              <a:spcAft>
                <a:spcPts val="800"/>
              </a:spcAft>
            </a:pPr>
            <a:br>
              <a:rPr lang="en-GB" sz="900" dirty="0">
                <a:effectLst/>
                <a:latin typeface="Arial" panose="020B0604020202020204" pitchFamily="34" charset="0"/>
                <a:ea typeface="Times New Roman" panose="02020603050405020304" pitchFamily="18" charset="0"/>
                <a:cs typeface="Arial" panose="020B0604020202020204" pitchFamily="34" charset="0"/>
              </a:rPr>
            </a:br>
            <a:r>
              <a:rPr lang="en-GB" sz="900" dirty="0">
                <a:effectLst/>
                <a:latin typeface="Arial" panose="020B0604020202020204" pitchFamily="34" charset="0"/>
                <a:ea typeface="Times New Roman" panose="02020603050405020304" pitchFamily="18" charset="0"/>
                <a:cs typeface="Arial" panose="020B0604020202020204" pitchFamily="34" charset="0"/>
              </a:rPr>
              <a:t>The Humber &amp; North Yorkshire Provider Collaborative Single Point of Access (H&amp;NY PC SPA) is the central hub for receiving and triaging referrals for adult secure inpatient beds and adult forensic community services across the Humber &amp; North Yorkshire region. Please feel free to contact the SPA to discuss your referral for either inpatient or community forensic services, prior to completing the referral form by emailing:</a:t>
            </a:r>
          </a:p>
          <a:p>
            <a:pPr algn="ctr">
              <a:spcAft>
                <a:spcPts val="800"/>
              </a:spcAft>
            </a:pPr>
            <a:r>
              <a:rPr lang="en-GB" sz="900" b="1" dirty="0">
                <a:effectLst/>
                <a:latin typeface="Arial" panose="020B0604020202020204" pitchFamily="34" charset="0"/>
                <a:ea typeface="Times New Roman" panose="02020603050405020304" pitchFamily="18" charset="0"/>
                <a:cs typeface="Arial" panose="020B0604020202020204" pitchFamily="34" charset="0"/>
              </a:rPr>
              <a:t>hnf-tr.hnyadultforensicreferral@nhs.net </a:t>
            </a:r>
            <a:r>
              <a:rPr lang="en-GB" sz="900" dirty="0">
                <a:effectLst/>
                <a:latin typeface="Arial" panose="020B0604020202020204" pitchFamily="34" charset="0"/>
                <a:ea typeface="Times New Roman" panose="02020603050405020304" pitchFamily="18" charset="0"/>
                <a:cs typeface="Arial" panose="020B0604020202020204" pitchFamily="34" charset="0"/>
              </a:rPr>
              <a:t>or telephoning </a:t>
            </a:r>
            <a:r>
              <a:rPr lang="en-GB" sz="900" b="1" dirty="0">
                <a:effectLst/>
                <a:latin typeface="Arial" panose="020B0604020202020204" pitchFamily="34" charset="0"/>
                <a:ea typeface="Times New Roman" panose="02020603050405020304" pitchFamily="18" charset="0"/>
                <a:cs typeface="Arial" panose="020B0604020202020204" pitchFamily="34" charset="0"/>
              </a:rPr>
              <a:t>01482 478702.</a:t>
            </a:r>
            <a:r>
              <a:rPr lang="en-GB" sz="900" dirty="0">
                <a:effectLst/>
                <a:latin typeface="Arial" panose="020B0604020202020204" pitchFamily="34" charset="0"/>
                <a:ea typeface="Times New Roman" panose="02020603050405020304" pitchFamily="18" charset="0"/>
                <a:cs typeface="Arial" panose="020B0604020202020204" pitchFamily="34" charset="0"/>
              </a:rPr>
              <a:t> </a:t>
            </a:r>
          </a:p>
          <a:p>
            <a:pPr>
              <a:spcAft>
                <a:spcPts val="800"/>
              </a:spcAft>
            </a:pPr>
            <a:r>
              <a:rPr lang="en-GB" sz="900" dirty="0">
                <a:latin typeface="Arial" panose="020B0604020202020204" pitchFamily="34" charset="0"/>
                <a:ea typeface="Times New Roman" panose="02020603050405020304" pitchFamily="18" charset="0"/>
                <a:cs typeface="Arial" panose="020B0604020202020204" pitchFamily="34" charset="0"/>
              </a:rPr>
              <a:t>O</a:t>
            </a:r>
            <a:r>
              <a:rPr lang="en-GB" sz="900" dirty="0">
                <a:effectLst/>
                <a:latin typeface="Arial" panose="020B0604020202020204" pitchFamily="34" charset="0"/>
                <a:ea typeface="Times New Roman" panose="02020603050405020304" pitchFamily="18" charset="0"/>
                <a:cs typeface="Arial" panose="020B0604020202020204" pitchFamily="34" charset="0"/>
              </a:rPr>
              <a:t>ur SPA Co-ordinator will be happy to advise whether </a:t>
            </a:r>
            <a:r>
              <a:rPr lang="en-GB" sz="900" dirty="0">
                <a:latin typeface="Arial" panose="020B0604020202020204" pitchFamily="34" charset="0"/>
                <a:ea typeface="Times New Roman" panose="02020603050405020304" pitchFamily="18" charset="0"/>
                <a:cs typeface="Arial" panose="020B0604020202020204" pitchFamily="34" charset="0"/>
              </a:rPr>
              <a:t>it</a:t>
            </a:r>
            <a:r>
              <a:rPr lang="en-GB" sz="900" dirty="0">
                <a:effectLst/>
                <a:latin typeface="Arial" panose="020B0604020202020204" pitchFamily="34" charset="0"/>
                <a:ea typeface="Times New Roman" panose="02020603050405020304" pitchFamily="18" charset="0"/>
                <a:cs typeface="Arial" panose="020B0604020202020204" pitchFamily="34" charset="0"/>
              </a:rPr>
              <a:t> is likely to meet the </a:t>
            </a:r>
            <a:r>
              <a:rPr lang="en-GB" sz="900" dirty="0">
                <a:latin typeface="Arial" panose="020B0604020202020204" pitchFamily="34" charset="0"/>
                <a:ea typeface="Times New Roman" panose="02020603050405020304" pitchFamily="18" charset="0"/>
                <a:cs typeface="Arial" panose="020B0604020202020204" pitchFamily="34" charset="0"/>
              </a:rPr>
              <a:t>Forensic</a:t>
            </a:r>
            <a:r>
              <a:rPr lang="en-GB" sz="900" dirty="0">
                <a:effectLst/>
                <a:latin typeface="Arial" panose="020B0604020202020204" pitchFamily="34" charset="0"/>
                <a:ea typeface="Times New Roman" panose="02020603050405020304" pitchFamily="18" charset="0"/>
                <a:cs typeface="Arial" panose="020B0604020202020204" pitchFamily="34" charset="0"/>
              </a:rPr>
              <a:t> Services inclusion criteria. </a:t>
            </a:r>
          </a:p>
          <a:p>
            <a:pPr>
              <a:spcAft>
                <a:spcPts val="800"/>
              </a:spcAft>
            </a:pPr>
            <a:r>
              <a:rPr lang="en-GB" sz="900" dirty="0">
                <a:effectLst/>
                <a:latin typeface="Arial" panose="020B0604020202020204" pitchFamily="34" charset="0"/>
                <a:ea typeface="Times New Roman" panose="02020603050405020304" pitchFamily="18" charset="0"/>
                <a:cs typeface="Arial" panose="020B0604020202020204" pitchFamily="34" charset="0"/>
              </a:rPr>
              <a:t>Alternatively, for </a:t>
            </a:r>
            <a:r>
              <a:rPr lang="en-GB" sz="900" b="1" dirty="0">
                <a:effectLst/>
                <a:latin typeface="Arial" panose="020B0604020202020204" pitchFamily="34" charset="0"/>
                <a:ea typeface="Times New Roman" panose="02020603050405020304" pitchFamily="18" charset="0"/>
                <a:cs typeface="Arial" panose="020B0604020202020204" pitchFamily="34" charset="0"/>
              </a:rPr>
              <a:t>inpatient secure bed referrals only</a:t>
            </a:r>
            <a:r>
              <a:rPr lang="en-GB" sz="900" dirty="0">
                <a:effectLst/>
                <a:latin typeface="Arial" panose="020B0604020202020204" pitchFamily="34" charset="0"/>
                <a:ea typeface="Times New Roman" panose="02020603050405020304" pitchFamily="18" charset="0"/>
                <a:cs typeface="Arial" panose="020B0604020202020204" pitchFamily="34" charset="0"/>
              </a:rPr>
              <a:t>, please complete the  SPA referral </a:t>
            </a:r>
            <a:r>
              <a:rPr lang="en-GB" sz="900" dirty="0">
                <a:latin typeface="Arial" panose="020B0604020202020204" pitchFamily="34" charset="0"/>
                <a:ea typeface="Times New Roman" panose="02020603050405020304" pitchFamily="18" charset="0"/>
                <a:cs typeface="Arial" panose="020B0604020202020204" pitchFamily="34" charset="0"/>
              </a:rPr>
              <a:t>f</a:t>
            </a:r>
            <a:r>
              <a:rPr lang="en-GB" sz="900" dirty="0">
                <a:effectLst/>
                <a:latin typeface="Arial" panose="020B0604020202020204" pitchFamily="34" charset="0"/>
                <a:ea typeface="Times New Roman" panose="02020603050405020304" pitchFamily="18" charset="0"/>
                <a:cs typeface="Arial" panose="020B0604020202020204" pitchFamily="34" charset="0"/>
              </a:rPr>
              <a:t>orm in the link below. It is essential that the referral form is fully completed and that any additional reports or supporting information accompany the referral. Failure to provide sufficient information will result in a delay processing the referral.</a:t>
            </a:r>
          </a:p>
          <a:p>
            <a:pPr>
              <a:spcAft>
                <a:spcPts val="800"/>
              </a:spcAft>
            </a:pPr>
            <a:r>
              <a:rPr lang="en-GB" sz="900" dirty="0">
                <a:effectLst/>
                <a:latin typeface="Arial" panose="020B0604020202020204" pitchFamily="34" charset="0"/>
                <a:ea typeface="Times New Roman" panose="02020603050405020304" pitchFamily="18" charset="0"/>
                <a:cs typeface="Arial" panose="020B0604020202020204" pitchFamily="34" charset="0"/>
              </a:rPr>
              <a:t>Referrals for inpatient secure beds must be submitted to the H&amp;NY SPA through the following link:</a:t>
            </a:r>
            <a:br>
              <a:rPr lang="en-GB" sz="900" dirty="0">
                <a:effectLst/>
                <a:latin typeface="Arial" panose="020B0604020202020204" pitchFamily="34" charset="0"/>
                <a:ea typeface="Calibri" panose="020F0502020204030204" pitchFamily="34" charset="0"/>
                <a:cs typeface="Arial" panose="020B0604020202020204" pitchFamily="34" charset="0"/>
              </a:rPr>
            </a:br>
            <a:r>
              <a:rPr lang="en-GB" sz="9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https://forms.office.com/Pages/ResponsePage.aspx?id=slTDN7CF9UeyIge0jXdO4yvhJot5zrNKpYhW2PKIXDVUQzZIR1c3MDc1WFE0MzI4TUJKTUM4MEE0SCQlQCN0PWcu</a:t>
            </a:r>
            <a:endParaRPr lang="en-GB" sz="900" dirty="0">
              <a:effectLst/>
              <a:latin typeface="Arial" panose="020B0604020202020204" pitchFamily="34" charset="0"/>
              <a:ea typeface="Calibri" panose="020F0502020204030204" pitchFamily="34" charset="0"/>
              <a:cs typeface="Arial" panose="020B0604020202020204" pitchFamily="34" charset="0"/>
            </a:endParaRPr>
          </a:p>
          <a:p>
            <a:pPr>
              <a:spcAft>
                <a:spcPts val="800"/>
              </a:spcAft>
            </a:pPr>
            <a:r>
              <a:rPr lang="en-GB" sz="900" b="1" dirty="0">
                <a:effectLst/>
                <a:latin typeface="Arial" panose="020B0604020202020204" pitchFamily="34" charset="0"/>
                <a:ea typeface="Times New Roman" panose="02020603050405020304" pitchFamily="18" charset="0"/>
                <a:cs typeface="Arial" panose="020B0604020202020204" pitchFamily="34" charset="0"/>
              </a:rPr>
              <a:t>This form cannot be saved so will have to be completed in one session.</a:t>
            </a:r>
            <a:r>
              <a:rPr lang="en-GB" sz="900" b="1" dirty="0">
                <a:latin typeface="Arial" panose="020B0604020202020204" pitchFamily="34" charset="0"/>
                <a:ea typeface="Times New Roman" panose="02020603050405020304" pitchFamily="18" charset="0"/>
                <a:cs typeface="Arial" panose="020B0604020202020204" pitchFamily="34" charset="0"/>
              </a:rPr>
              <a:t> </a:t>
            </a:r>
            <a:r>
              <a:rPr lang="en-GB" sz="900" b="1" dirty="0">
                <a:effectLst/>
                <a:latin typeface="Arial" panose="020B0604020202020204" pitchFamily="34" charset="0"/>
                <a:ea typeface="Times New Roman" panose="02020603050405020304" pitchFamily="18" charset="0"/>
                <a:cs typeface="Arial" panose="020B0604020202020204" pitchFamily="34" charset="0"/>
              </a:rPr>
              <a:t>Please ensure you have all information prior to starting as you will not be able to save your progress and return later.</a:t>
            </a:r>
            <a:br>
              <a:rPr lang="en-GB" sz="900" dirty="0">
                <a:effectLst/>
                <a:latin typeface="Arial" panose="020B0604020202020204" pitchFamily="34" charset="0"/>
                <a:ea typeface="Times New Roman" panose="02020603050405020304" pitchFamily="18" charset="0"/>
                <a:cs typeface="Arial" panose="020B0604020202020204" pitchFamily="34" charset="0"/>
              </a:rPr>
            </a:br>
            <a:endParaRPr lang="en-GB" sz="9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800"/>
              </a:spcAft>
            </a:pPr>
            <a:r>
              <a:rPr lang="en-GB" sz="900" dirty="0">
                <a:effectLst/>
                <a:latin typeface="Arial" panose="020B0604020202020204" pitchFamily="34" charset="0"/>
                <a:ea typeface="Times New Roman" panose="02020603050405020304" pitchFamily="18" charset="0"/>
                <a:cs typeface="Arial" panose="020B0604020202020204" pitchFamily="34" charset="0"/>
              </a:rPr>
              <a:t>Referrals for the Forensic Community Teams must be made via telephone where the SPA admin will take some brief details and pass these on to the SPA Co-ordinator. The SPA Co-ordinator will then make contact to discuss the referral in more detail.</a:t>
            </a:r>
          </a:p>
          <a:p>
            <a:pPr>
              <a:spcAft>
                <a:spcPts val="800"/>
              </a:spcAft>
            </a:pPr>
            <a:endParaRPr lang="en-GB" sz="900" b="1" dirty="0">
              <a:effectLst/>
              <a:latin typeface="Arial" panose="020B0604020202020204" pitchFamily="34" charset="0"/>
              <a:ea typeface="Times New Roman" panose="02020603050405020304" pitchFamily="18" charset="0"/>
              <a:cs typeface="Arial" panose="020B0604020202020204" pitchFamily="34" charset="0"/>
            </a:endParaRPr>
          </a:p>
          <a:p>
            <a:pPr>
              <a:spcAft>
                <a:spcPts val="800"/>
              </a:spcAft>
            </a:pPr>
            <a:r>
              <a:rPr lang="en-GB" sz="900" b="1" dirty="0">
                <a:effectLst/>
                <a:latin typeface="Arial" panose="020B0604020202020204" pitchFamily="34" charset="0"/>
                <a:ea typeface="Times New Roman" panose="02020603050405020304" pitchFamily="18" charset="0"/>
                <a:cs typeface="Arial" panose="020B0604020202020204" pitchFamily="34" charset="0"/>
              </a:rPr>
              <a:t>Please see next page for information required to make a referral</a:t>
            </a:r>
            <a:br>
              <a:rPr lang="en-GB" sz="900" dirty="0">
                <a:effectLst/>
                <a:latin typeface="Arial" panose="020B0604020202020204" pitchFamily="34" charset="0"/>
                <a:ea typeface="Times New Roman" panose="02020603050405020304" pitchFamily="18" charset="0"/>
                <a:cs typeface="Arial" panose="020B0604020202020204" pitchFamily="34" charset="0"/>
              </a:rPr>
            </a:br>
            <a:endParaRPr lang="en-GB" sz="9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800"/>
              </a:spcAft>
            </a:pPr>
            <a:r>
              <a:rPr lang="en-GB" sz="1200" b="1" dirty="0">
                <a:solidFill>
                  <a:srgbClr val="005EB8"/>
                </a:solidFill>
                <a:effectLst/>
                <a:latin typeface="Arial" panose="020B0604020202020204" pitchFamily="34" charset="0"/>
                <a:ea typeface="Times New Roman" panose="02020603050405020304" pitchFamily="18" charset="0"/>
                <a:cs typeface="Arial" panose="020B0604020202020204" pitchFamily="34" charset="0"/>
              </a:rPr>
              <a:t>Referral Allocation </a:t>
            </a:r>
            <a:br>
              <a:rPr lang="en-GB" sz="900" dirty="0">
                <a:effectLst/>
                <a:latin typeface="Arial" panose="020B0604020202020204" pitchFamily="34" charset="0"/>
                <a:ea typeface="Times New Roman" panose="02020603050405020304" pitchFamily="18" charset="0"/>
                <a:cs typeface="Arial" panose="020B0604020202020204" pitchFamily="34" charset="0"/>
              </a:rPr>
            </a:br>
            <a:r>
              <a:rPr lang="en-GB" sz="900" dirty="0">
                <a:effectLst/>
                <a:latin typeface="Arial" panose="020B0604020202020204" pitchFamily="34" charset="0"/>
                <a:ea typeface="Times New Roman" panose="02020603050405020304" pitchFamily="18" charset="0"/>
                <a:cs typeface="Arial" panose="020B0604020202020204" pitchFamily="34" charset="0"/>
              </a:rPr>
              <a:t>The H&amp;NY SPA accepts referrals Monday – Friday (excluding Bank Holidays) between 9am – 5pm. The SPA Co-ordinator will triage the referral and ensure that it is forwarded to the most appropriate provider within the H&amp;NY Provider Collaborative, where it will be discussed in their weekly referral meeting and, if accepted, will be allocated to the most appropriate clinician to lead on the assessment/consultation.</a:t>
            </a:r>
            <a:br>
              <a:rPr lang="en-GB" sz="800" dirty="0">
                <a:effectLst/>
                <a:latin typeface="Arial" panose="020B0604020202020204" pitchFamily="34" charset="0"/>
                <a:ea typeface="Times New Roman" panose="02020603050405020304" pitchFamily="18" charset="0"/>
                <a:cs typeface="Arial" panose="020B0604020202020204" pitchFamily="34" charset="0"/>
              </a:rPr>
            </a:br>
            <a:br>
              <a:rPr lang="en-GB" sz="800" dirty="0">
                <a:effectLst/>
                <a:latin typeface="Arial" panose="020B0604020202020204" pitchFamily="34" charset="0"/>
                <a:ea typeface="Times New Roman" panose="02020603050405020304" pitchFamily="18" charset="0"/>
                <a:cs typeface="Arial" panose="020B0604020202020204" pitchFamily="34" charset="0"/>
              </a:rPr>
            </a:br>
            <a:br>
              <a:rPr lang="en-GB" sz="800" dirty="0">
                <a:effectLst/>
                <a:latin typeface="Arial" panose="020B0604020202020204" pitchFamily="34" charset="0"/>
                <a:ea typeface="Times New Roman" panose="02020603050405020304" pitchFamily="18" charset="0"/>
                <a:cs typeface="Arial" panose="020B0604020202020204" pitchFamily="34" charset="0"/>
              </a:rPr>
            </a:br>
            <a:br>
              <a:rPr lang="en-GB" sz="800" dirty="0">
                <a:effectLst/>
                <a:latin typeface="Arial" panose="020B0604020202020204" pitchFamily="34" charset="0"/>
                <a:ea typeface="Times New Roman" panose="02020603050405020304" pitchFamily="18" charset="0"/>
                <a:cs typeface="Arial" panose="020B0604020202020204" pitchFamily="34" charset="0"/>
              </a:rPr>
            </a:br>
            <a:br>
              <a:rPr lang="en-GB" sz="800" dirty="0">
                <a:effectLst/>
                <a:latin typeface="Arial" panose="020B0604020202020204" pitchFamily="34" charset="0"/>
                <a:ea typeface="Times New Roman" panose="02020603050405020304" pitchFamily="18" charset="0"/>
                <a:cs typeface="Arial" panose="020B0604020202020204" pitchFamily="34" charset="0"/>
              </a:rPr>
            </a:br>
            <a:endParaRPr lang="en-GB" sz="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0E70BA17-0F5D-80C6-9F60-B118FC705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2048" y="-186393"/>
            <a:ext cx="1836969" cy="1044327"/>
          </a:xfrm>
          <a:prstGeom prst="rect">
            <a:avLst/>
          </a:prstGeom>
        </p:spPr>
      </p:pic>
      <p:pic>
        <p:nvPicPr>
          <p:cNvPr id="9" name="Picture 8">
            <a:extLst>
              <a:ext uri="{FF2B5EF4-FFF2-40B4-BE49-F238E27FC236}">
                <a16:creationId xmlns:a16="http://schemas.microsoft.com/office/drawing/2014/main" id="{95F4A01A-879D-D3E5-DB49-B61B62544D32}"/>
              </a:ext>
            </a:extLst>
          </p:cNvPr>
          <p:cNvPicPr>
            <a:picLocks noChangeAspect="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4250" y="6555186"/>
            <a:ext cx="3058732" cy="1019018"/>
          </a:xfrm>
          <a:prstGeom prst="rect">
            <a:avLst/>
          </a:prstGeom>
          <a:noFill/>
          <a:ln>
            <a:noFill/>
          </a:ln>
        </p:spPr>
      </p:pic>
      <p:pic>
        <p:nvPicPr>
          <p:cNvPr id="5" name="Picture 4" descr="A colorful logo with blue text&#10;&#10;Description automatically generated with low confidence">
            <a:extLst>
              <a:ext uri="{FF2B5EF4-FFF2-40B4-BE49-F238E27FC236}">
                <a16:creationId xmlns:a16="http://schemas.microsoft.com/office/drawing/2014/main" id="{11DBD46E-9A7C-3686-405F-BC330F48466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653806" y="6457739"/>
            <a:ext cx="1264066" cy="1066899"/>
          </a:xfrm>
          <a:prstGeom prst="rect">
            <a:avLst/>
          </a:prstGeom>
        </p:spPr>
      </p:pic>
    </p:spTree>
    <p:extLst>
      <p:ext uri="{BB962C8B-B14F-4D97-AF65-F5344CB8AC3E}">
        <p14:creationId xmlns:p14="http://schemas.microsoft.com/office/powerpoint/2010/main" val="376029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C6056-0BEB-CE7B-0EFE-BE8C1129F431}"/>
              </a:ext>
            </a:extLst>
          </p:cNvPr>
          <p:cNvSpPr>
            <a:spLocks noGrp="1"/>
          </p:cNvSpPr>
          <p:nvPr>
            <p:ph type="title"/>
          </p:nvPr>
        </p:nvSpPr>
        <p:spPr>
          <a:xfrm>
            <a:off x="266462" y="302802"/>
            <a:ext cx="4796314" cy="479753"/>
          </a:xfrm>
        </p:spPr>
        <p:txBody>
          <a:bodyPr>
            <a:normAutofit/>
          </a:bodyPr>
          <a:lstStyle/>
          <a:p>
            <a:pPr algn="l"/>
            <a:r>
              <a:rPr lang="en-GB" sz="1400" b="1" dirty="0">
                <a:solidFill>
                  <a:srgbClr val="005EB8"/>
                </a:solidFill>
                <a:latin typeface="Arial" panose="020B0604020202020204" pitchFamily="34" charset="0"/>
                <a:cs typeface="Arial" panose="020B0604020202020204" pitchFamily="34" charset="0"/>
              </a:rPr>
              <a:t>Information required to initiate a referral</a:t>
            </a:r>
          </a:p>
        </p:txBody>
      </p:sp>
      <p:sp>
        <p:nvSpPr>
          <p:cNvPr id="3" name="Text Placeholder 2">
            <a:extLst>
              <a:ext uri="{FF2B5EF4-FFF2-40B4-BE49-F238E27FC236}">
                <a16:creationId xmlns:a16="http://schemas.microsoft.com/office/drawing/2014/main" id="{F8C78D57-B38C-0802-A3B3-52905745C046}"/>
              </a:ext>
            </a:extLst>
          </p:cNvPr>
          <p:cNvSpPr>
            <a:spLocks noGrp="1"/>
          </p:cNvSpPr>
          <p:nvPr>
            <p:ph type="body" idx="1"/>
          </p:nvPr>
        </p:nvSpPr>
        <p:spPr>
          <a:xfrm>
            <a:off x="241905" y="532507"/>
            <a:ext cx="2354672" cy="705367"/>
          </a:xfrm>
        </p:spPr>
        <p:txBody>
          <a:bodyPr>
            <a:normAutofit/>
          </a:bodyPr>
          <a:lstStyle/>
          <a:p>
            <a:r>
              <a:rPr lang="en-GB" sz="1400" dirty="0">
                <a:latin typeface="Arial" panose="020B0604020202020204" pitchFamily="34" charset="0"/>
                <a:cs typeface="Arial" panose="020B0604020202020204" pitchFamily="34" charset="0"/>
              </a:rPr>
              <a:t>Inpatient</a:t>
            </a:r>
            <a:r>
              <a:rPr lang="en-GB" sz="1600" dirty="0">
                <a:latin typeface="Arial" panose="020B0604020202020204" pitchFamily="34" charset="0"/>
                <a:cs typeface="Arial" panose="020B0604020202020204" pitchFamily="34" charset="0"/>
              </a:rPr>
              <a:t> referrals</a:t>
            </a:r>
          </a:p>
        </p:txBody>
      </p:sp>
      <p:sp>
        <p:nvSpPr>
          <p:cNvPr id="4" name="Content Placeholder 3">
            <a:extLst>
              <a:ext uri="{FF2B5EF4-FFF2-40B4-BE49-F238E27FC236}">
                <a16:creationId xmlns:a16="http://schemas.microsoft.com/office/drawing/2014/main" id="{230BA76B-0DFC-88AC-5854-AD9AA1A5D045}"/>
              </a:ext>
            </a:extLst>
          </p:cNvPr>
          <p:cNvSpPr>
            <a:spLocks noGrp="1"/>
          </p:cNvSpPr>
          <p:nvPr>
            <p:ph sz="half" idx="2"/>
          </p:nvPr>
        </p:nvSpPr>
        <p:spPr>
          <a:xfrm>
            <a:off x="198497" y="1259382"/>
            <a:ext cx="2354672" cy="4356478"/>
          </a:xfrm>
        </p:spPr>
        <p:txBody>
          <a:bodyPr>
            <a:normAutofit fontScale="85000" lnSpcReduction="20000"/>
          </a:bodyPr>
          <a:lstStyle/>
          <a:p>
            <a:r>
              <a:rPr lang="en-GB" sz="1300" dirty="0">
                <a:latin typeface="Arial" panose="020B0604020202020204" pitchFamily="34" charset="0"/>
                <a:cs typeface="Arial" panose="020B0604020202020204" pitchFamily="34" charset="0"/>
              </a:rPr>
              <a:t>Completed referral form#</a:t>
            </a:r>
          </a:p>
          <a:p>
            <a:r>
              <a:rPr lang="en-GB" sz="1300" dirty="0">
                <a:latin typeface="Arial" panose="020B0604020202020204" pitchFamily="34" charset="0"/>
                <a:cs typeface="Arial" panose="020B0604020202020204" pitchFamily="34" charset="0"/>
              </a:rPr>
              <a:t>Demographic information*</a:t>
            </a:r>
          </a:p>
          <a:p>
            <a:r>
              <a:rPr lang="en-GB" sz="1300" dirty="0">
                <a:latin typeface="Arial" panose="020B0604020202020204" pitchFamily="34" charset="0"/>
                <a:cs typeface="Arial" panose="020B0604020202020204" pitchFamily="34" charset="0"/>
              </a:rPr>
              <a:t>Names and contacts for involved professionals</a:t>
            </a:r>
          </a:p>
          <a:p>
            <a:r>
              <a:rPr lang="en-GB" sz="1300" dirty="0">
                <a:latin typeface="Arial" panose="020B0604020202020204" pitchFamily="34" charset="0"/>
                <a:cs typeface="Arial" panose="020B0604020202020204" pitchFamily="34" charset="0"/>
              </a:rPr>
              <a:t>Most recent CPA pack</a:t>
            </a:r>
          </a:p>
          <a:p>
            <a:r>
              <a:rPr lang="en-GB" sz="1300" dirty="0">
                <a:latin typeface="Arial" panose="020B0604020202020204" pitchFamily="34" charset="0"/>
                <a:cs typeface="Arial" panose="020B0604020202020204" pitchFamily="34" charset="0"/>
              </a:rPr>
              <a:t>Most recent tribunal report</a:t>
            </a:r>
          </a:p>
          <a:p>
            <a:r>
              <a:rPr lang="en-GB" sz="1300" dirty="0">
                <a:latin typeface="Arial" panose="020B0604020202020204" pitchFamily="34" charset="0"/>
                <a:cs typeface="Arial" panose="020B0604020202020204" pitchFamily="34" charset="0"/>
              </a:rPr>
              <a:t>Up to date risk assessment</a:t>
            </a:r>
          </a:p>
          <a:p>
            <a:r>
              <a:rPr lang="en-GB" sz="1300" dirty="0">
                <a:latin typeface="Arial" panose="020B0604020202020204" pitchFamily="34" charset="0"/>
                <a:cs typeface="Arial" panose="020B0604020202020204" pitchFamily="34" charset="0"/>
              </a:rPr>
              <a:t>6 months clinical notes</a:t>
            </a:r>
          </a:p>
          <a:p>
            <a:r>
              <a:rPr lang="en-GB" sz="1300" dirty="0">
                <a:latin typeface="Arial" panose="020B0604020202020204" pitchFamily="34" charset="0"/>
                <a:cs typeface="Arial" panose="020B0604020202020204" pitchFamily="34" charset="0"/>
              </a:rPr>
              <a:t>Prescription chart</a:t>
            </a:r>
          </a:p>
          <a:p>
            <a:r>
              <a:rPr lang="en-GB" sz="1300" dirty="0">
                <a:latin typeface="Arial" panose="020B0604020202020204" pitchFamily="34" charset="0"/>
                <a:cs typeface="Arial" panose="020B0604020202020204" pitchFamily="34" charset="0"/>
              </a:rPr>
              <a:t>S17 leave form</a:t>
            </a:r>
          </a:p>
          <a:p>
            <a:r>
              <a:rPr lang="en-GB" sz="1300" dirty="0">
                <a:latin typeface="Arial" panose="020B0604020202020204" pitchFamily="34" charset="0"/>
                <a:cs typeface="Arial" panose="020B0604020202020204" pitchFamily="34" charset="0"/>
              </a:rPr>
              <a:t>Any specialist reports such as psychology, SALT etc</a:t>
            </a:r>
          </a:p>
          <a:p>
            <a:pPr marL="0" indent="0">
              <a:buNone/>
            </a:pPr>
            <a:endParaRPr lang="en-GB" sz="1300" dirty="0">
              <a:latin typeface="Arial" panose="020B0604020202020204" pitchFamily="34" charset="0"/>
              <a:cs typeface="Arial" panose="020B0604020202020204" pitchFamily="34" charset="0"/>
            </a:endParaRPr>
          </a:p>
          <a:p>
            <a:pPr marL="0" indent="0">
              <a:buNone/>
            </a:pPr>
            <a:r>
              <a:rPr lang="en-GB" sz="1300" dirty="0">
                <a:latin typeface="Arial" panose="020B0604020202020204" pitchFamily="34" charset="0"/>
                <a:cs typeface="Arial" panose="020B0604020202020204" pitchFamily="34" charset="0"/>
              </a:rPr>
              <a:t>In addition</a:t>
            </a:r>
          </a:p>
          <a:p>
            <a:r>
              <a:rPr lang="en-GB" sz="1300" dirty="0">
                <a:latin typeface="Arial" panose="020B0604020202020204" pitchFamily="34" charset="0"/>
                <a:cs typeface="Arial" panose="020B0604020202020204" pitchFamily="34" charset="0"/>
              </a:rPr>
              <a:t>If </a:t>
            </a:r>
            <a:r>
              <a:rPr lang="en-GB" sz="1300" b="1" dirty="0">
                <a:latin typeface="Arial" panose="020B0604020202020204" pitchFamily="34" charset="0"/>
                <a:cs typeface="Arial" panose="020B0604020202020204" pitchFamily="34" charset="0"/>
              </a:rPr>
              <a:t>LD or ASD </a:t>
            </a:r>
            <a:r>
              <a:rPr lang="en-GB" sz="1300" dirty="0">
                <a:latin typeface="Arial" panose="020B0604020202020204" pitchFamily="34" charset="0"/>
                <a:cs typeface="Arial" panose="020B0604020202020204" pitchFamily="34" charset="0"/>
              </a:rPr>
              <a:t>diagnosis:</a:t>
            </a:r>
          </a:p>
          <a:p>
            <a:r>
              <a:rPr lang="en-GB" sz="1300" dirty="0">
                <a:latin typeface="Arial" panose="020B0604020202020204" pitchFamily="34" charset="0"/>
                <a:cs typeface="Arial" panose="020B0604020202020204" pitchFamily="34" charset="0"/>
              </a:rPr>
              <a:t>recent CTR</a:t>
            </a:r>
          </a:p>
          <a:p>
            <a:r>
              <a:rPr lang="en-GB" sz="1300" dirty="0">
                <a:latin typeface="Arial" panose="020B0604020202020204" pitchFamily="34" charset="0"/>
                <a:cs typeface="Arial" panose="020B0604020202020204" pitchFamily="34" charset="0"/>
              </a:rPr>
              <a:t>diagnostic assessments</a:t>
            </a:r>
          </a:p>
          <a:p>
            <a:endParaRPr lang="en-GB" sz="1300" dirty="0">
              <a:latin typeface="Arial" panose="020B0604020202020204" pitchFamily="34" charset="0"/>
              <a:cs typeface="Arial" panose="020B0604020202020204" pitchFamily="34" charset="0"/>
            </a:endParaRPr>
          </a:p>
          <a:p>
            <a:r>
              <a:rPr lang="en-GB" sz="1300" dirty="0">
                <a:latin typeface="Arial" panose="020B0604020202020204" pitchFamily="34" charset="0"/>
                <a:cs typeface="Arial" panose="020B0604020202020204" pitchFamily="34" charset="0"/>
              </a:rPr>
              <a:t>If a </a:t>
            </a:r>
            <a:r>
              <a:rPr lang="en-GB" sz="1300" b="1" dirty="0">
                <a:latin typeface="Arial" panose="020B0604020202020204" pitchFamily="34" charset="0"/>
                <a:cs typeface="Arial" panose="020B0604020202020204" pitchFamily="34" charset="0"/>
              </a:rPr>
              <a:t>prisoner</a:t>
            </a:r>
            <a:r>
              <a:rPr lang="en-GB" sz="1300" dirty="0">
                <a:latin typeface="Arial" panose="020B0604020202020204" pitchFamily="34" charset="0"/>
                <a:cs typeface="Arial" panose="020B0604020202020204" pitchFamily="34" charset="0"/>
              </a:rPr>
              <a:t>:</a:t>
            </a:r>
          </a:p>
          <a:p>
            <a:r>
              <a:rPr lang="en-GB" sz="1300" dirty="0">
                <a:latin typeface="Arial" panose="020B0604020202020204" pitchFamily="34" charset="0"/>
                <a:cs typeface="Arial" panose="020B0604020202020204" pitchFamily="34" charset="0"/>
              </a:rPr>
              <a:t>MG5</a:t>
            </a:r>
          </a:p>
          <a:p>
            <a:r>
              <a:rPr lang="en-GB" sz="1300" dirty="0">
                <a:latin typeface="Arial" panose="020B0604020202020204" pitchFamily="34" charset="0"/>
                <a:cs typeface="Arial" panose="020B0604020202020204" pitchFamily="34" charset="0"/>
              </a:rPr>
              <a:t>PNC record</a:t>
            </a:r>
          </a:p>
          <a:p>
            <a:r>
              <a:rPr lang="en-GB" sz="1300" dirty="0">
                <a:latin typeface="Arial" panose="020B0604020202020204" pitchFamily="34" charset="0"/>
                <a:cs typeface="Arial" panose="020B0604020202020204" pitchFamily="34" charset="0"/>
              </a:rPr>
              <a:t>6 months </a:t>
            </a:r>
            <a:r>
              <a:rPr lang="en-GB" sz="1300" dirty="0" err="1">
                <a:latin typeface="Arial" panose="020B0604020202020204" pitchFamily="34" charset="0"/>
                <a:cs typeface="Arial" panose="020B0604020202020204" pitchFamily="34" charset="0"/>
              </a:rPr>
              <a:t>SystemOne</a:t>
            </a:r>
            <a:r>
              <a:rPr lang="en-GB" sz="1300" dirty="0">
                <a:latin typeface="Arial" panose="020B0604020202020204" pitchFamily="34" charset="0"/>
                <a:cs typeface="Arial" panose="020B0604020202020204" pitchFamily="34" charset="0"/>
              </a:rPr>
              <a:t> notes</a:t>
            </a:r>
          </a:p>
          <a:p>
            <a:r>
              <a:rPr lang="en-GB" sz="1300" dirty="0" err="1">
                <a:latin typeface="Arial" panose="020B0604020202020204" pitchFamily="34" charset="0"/>
                <a:cs typeface="Arial" panose="020B0604020202020204" pitchFamily="34" charset="0"/>
              </a:rPr>
              <a:t>OaSys</a:t>
            </a:r>
            <a:endParaRPr lang="en-GB" sz="1300" dirty="0">
              <a:latin typeface="Arial" panose="020B0604020202020204" pitchFamily="34" charset="0"/>
              <a:cs typeface="Arial" panose="020B0604020202020204" pitchFamily="34" charset="0"/>
            </a:endParaRPr>
          </a:p>
          <a:p>
            <a:r>
              <a:rPr lang="en-GB" sz="1300" dirty="0">
                <a:latin typeface="Arial" panose="020B0604020202020204" pitchFamily="34" charset="0"/>
                <a:cs typeface="Arial" panose="020B0604020202020204" pitchFamily="34" charset="0"/>
              </a:rPr>
              <a:t>EDR or court date if remanded</a:t>
            </a:r>
          </a:p>
          <a:p>
            <a:endParaRPr lang="en-GB" sz="13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086C66EF-1B02-E7DC-DF06-60F13D70CCBC}"/>
              </a:ext>
            </a:extLst>
          </p:cNvPr>
          <p:cNvSpPr>
            <a:spLocks noGrp="1"/>
          </p:cNvSpPr>
          <p:nvPr>
            <p:ph type="body" sz="quarter" idx="3"/>
          </p:nvPr>
        </p:nvSpPr>
        <p:spPr>
          <a:xfrm>
            <a:off x="2621134" y="542678"/>
            <a:ext cx="2355597" cy="705367"/>
          </a:xfrm>
        </p:spPr>
        <p:txBody>
          <a:bodyPr>
            <a:normAutofit/>
          </a:bodyPr>
          <a:lstStyle/>
          <a:p>
            <a:r>
              <a:rPr lang="en-GB" sz="1400" dirty="0">
                <a:latin typeface="Arial" panose="020B0604020202020204" pitchFamily="34" charset="0"/>
                <a:cs typeface="Arial" panose="020B0604020202020204" pitchFamily="34" charset="0"/>
              </a:rPr>
              <a:t>Community</a:t>
            </a:r>
            <a:r>
              <a:rPr lang="en-GB" sz="1600" dirty="0">
                <a:latin typeface="Arial" panose="020B0604020202020204" pitchFamily="34" charset="0"/>
                <a:cs typeface="Arial" panose="020B0604020202020204" pitchFamily="34" charset="0"/>
              </a:rPr>
              <a:t> referrals</a:t>
            </a:r>
          </a:p>
        </p:txBody>
      </p:sp>
      <p:sp>
        <p:nvSpPr>
          <p:cNvPr id="6" name="Content Placeholder 5">
            <a:extLst>
              <a:ext uri="{FF2B5EF4-FFF2-40B4-BE49-F238E27FC236}">
                <a16:creationId xmlns:a16="http://schemas.microsoft.com/office/drawing/2014/main" id="{536237B0-5688-60AF-98C7-DEE28AFE5CDB}"/>
              </a:ext>
            </a:extLst>
          </p:cNvPr>
          <p:cNvSpPr>
            <a:spLocks noGrp="1"/>
          </p:cNvSpPr>
          <p:nvPr>
            <p:ph sz="quarter" idx="4"/>
          </p:nvPr>
        </p:nvSpPr>
        <p:spPr>
          <a:xfrm>
            <a:off x="2587151" y="1254519"/>
            <a:ext cx="2355597" cy="4356478"/>
          </a:xfrm>
        </p:spPr>
        <p:txBody>
          <a:bodyPr>
            <a:normAutofit fontScale="85000" lnSpcReduction="20000"/>
          </a:bodyPr>
          <a:lstStyle/>
          <a:p>
            <a:r>
              <a:rPr lang="en-GB" sz="1300" dirty="0">
                <a:latin typeface="Arial" panose="020B0604020202020204" pitchFamily="34" charset="0"/>
                <a:cs typeface="Arial" panose="020B0604020202020204" pitchFamily="34" charset="0"/>
              </a:rPr>
              <a:t>Demographic information*</a:t>
            </a:r>
          </a:p>
          <a:p>
            <a:r>
              <a:rPr lang="en-GB" sz="1300" dirty="0">
                <a:latin typeface="Arial" panose="020B0604020202020204" pitchFamily="34" charset="0"/>
                <a:cs typeface="Arial" panose="020B0604020202020204" pitchFamily="34" charset="0"/>
              </a:rPr>
              <a:t>Names and contacts for involved professionals</a:t>
            </a:r>
          </a:p>
          <a:p>
            <a:r>
              <a:rPr lang="en-GB" sz="1300" dirty="0">
                <a:latin typeface="Arial" panose="020B0604020202020204" pitchFamily="34" charset="0"/>
                <a:cs typeface="Arial" panose="020B0604020202020204" pitchFamily="34" charset="0"/>
              </a:rPr>
              <a:t>GP details</a:t>
            </a:r>
          </a:p>
          <a:p>
            <a:r>
              <a:rPr lang="en-GB" sz="1300" dirty="0">
                <a:latin typeface="Arial" panose="020B0604020202020204" pitchFamily="34" charset="0"/>
                <a:cs typeface="Arial" panose="020B0604020202020204" pitchFamily="34" charset="0"/>
              </a:rPr>
              <a:t>Consent of service user (if </a:t>
            </a:r>
            <a:r>
              <a:rPr lang="en-GB" sz="1300" dirty="0" err="1">
                <a:latin typeface="Arial" panose="020B0604020202020204" pitchFamily="34" charset="0"/>
                <a:cs typeface="Arial" panose="020B0604020202020204" pitchFamily="34" charset="0"/>
              </a:rPr>
              <a:t>capacitous</a:t>
            </a:r>
            <a:r>
              <a:rPr lang="en-GB" sz="1300" dirty="0">
                <a:latin typeface="Arial" panose="020B0604020202020204" pitchFamily="34" charset="0"/>
                <a:cs typeface="Arial" panose="020B0604020202020204" pitchFamily="34" charset="0"/>
              </a:rPr>
              <a:t>)</a:t>
            </a:r>
          </a:p>
          <a:p>
            <a:r>
              <a:rPr lang="en-GB" sz="1300" dirty="0">
                <a:latin typeface="Arial" panose="020B0604020202020204" pitchFamily="34" charset="0"/>
                <a:cs typeface="Arial" panose="020B0604020202020204" pitchFamily="34" charset="0"/>
              </a:rPr>
              <a:t>Current and historical risks</a:t>
            </a:r>
          </a:p>
          <a:p>
            <a:endParaRPr lang="en-GB" sz="1300" dirty="0">
              <a:latin typeface="Arial" panose="020B0604020202020204" pitchFamily="34" charset="0"/>
              <a:cs typeface="Arial" panose="020B0604020202020204" pitchFamily="34" charset="0"/>
            </a:endParaRPr>
          </a:p>
          <a:p>
            <a:endParaRPr lang="en-GB" sz="1300" dirty="0">
              <a:latin typeface="Arial" panose="020B0604020202020204" pitchFamily="34" charset="0"/>
              <a:cs typeface="Arial" panose="020B0604020202020204" pitchFamily="34" charset="0"/>
            </a:endParaRPr>
          </a:p>
          <a:p>
            <a:pPr marL="0" indent="0">
              <a:buNone/>
            </a:pPr>
            <a:r>
              <a:rPr lang="en-GB" sz="1300" dirty="0">
                <a:latin typeface="Arial" panose="020B0604020202020204" pitchFamily="34" charset="0"/>
                <a:cs typeface="Arial" panose="020B0604020202020204" pitchFamily="34" charset="0"/>
              </a:rPr>
              <a:t>*Demographic information:</a:t>
            </a:r>
          </a:p>
          <a:p>
            <a:r>
              <a:rPr lang="en-GB" sz="1300" dirty="0">
                <a:latin typeface="Arial" panose="020B0604020202020204" pitchFamily="34" charset="0"/>
                <a:cs typeface="Arial" panose="020B0604020202020204" pitchFamily="34" charset="0"/>
              </a:rPr>
              <a:t>Name</a:t>
            </a:r>
          </a:p>
          <a:p>
            <a:r>
              <a:rPr lang="en-GB" sz="1300" dirty="0">
                <a:latin typeface="Arial" panose="020B0604020202020204" pitchFamily="34" charset="0"/>
                <a:cs typeface="Arial" panose="020B0604020202020204" pitchFamily="34" charset="0"/>
              </a:rPr>
              <a:t>DOB</a:t>
            </a:r>
          </a:p>
          <a:p>
            <a:r>
              <a:rPr lang="en-GB" sz="1300" dirty="0">
                <a:latin typeface="Arial" panose="020B0604020202020204" pitchFamily="34" charset="0"/>
                <a:cs typeface="Arial" panose="020B0604020202020204" pitchFamily="34" charset="0"/>
              </a:rPr>
              <a:t>Address</a:t>
            </a:r>
          </a:p>
          <a:p>
            <a:r>
              <a:rPr lang="en-GB" sz="1300" dirty="0">
                <a:latin typeface="Arial" panose="020B0604020202020204" pitchFamily="34" charset="0"/>
                <a:cs typeface="Arial" panose="020B0604020202020204" pitchFamily="34" charset="0"/>
              </a:rPr>
              <a:t>NHS number</a:t>
            </a:r>
          </a:p>
          <a:p>
            <a:r>
              <a:rPr lang="en-GB" sz="1300" dirty="0">
                <a:latin typeface="Arial" panose="020B0604020202020204" pitchFamily="34" charset="0"/>
                <a:cs typeface="Arial" panose="020B0604020202020204" pitchFamily="34" charset="0"/>
              </a:rPr>
              <a:t>Ethnicity</a:t>
            </a:r>
          </a:p>
          <a:p>
            <a:r>
              <a:rPr lang="en-GB" sz="1300" dirty="0">
                <a:latin typeface="Arial" panose="020B0604020202020204" pitchFamily="34" charset="0"/>
                <a:cs typeface="Arial" panose="020B0604020202020204" pitchFamily="34" charset="0"/>
              </a:rPr>
              <a:t>Gender</a:t>
            </a:r>
          </a:p>
          <a:p>
            <a:pPr marL="0" indent="0">
              <a:buNone/>
            </a:pPr>
            <a:endParaRPr lang="en-GB" sz="1300" dirty="0">
              <a:latin typeface="Arial" panose="020B0604020202020204" pitchFamily="34" charset="0"/>
              <a:cs typeface="Arial" panose="020B0604020202020204" pitchFamily="34" charset="0"/>
            </a:endParaRPr>
          </a:p>
          <a:p>
            <a:pPr marL="0" indent="0">
              <a:buNone/>
            </a:pPr>
            <a:r>
              <a:rPr lang="en-GB" sz="1300" dirty="0">
                <a:latin typeface="Arial" panose="020B0604020202020204" pitchFamily="34" charset="0"/>
                <a:cs typeface="Arial" panose="020B0604020202020204" pitchFamily="34" charset="0"/>
              </a:rPr>
              <a:t>#Referral form information, in addition to demographic information:</a:t>
            </a:r>
          </a:p>
          <a:p>
            <a:r>
              <a:rPr lang="en-GB" sz="1300" dirty="0">
                <a:latin typeface="Arial" panose="020B0604020202020204" pitchFamily="34" charset="0"/>
                <a:cs typeface="Arial" panose="020B0604020202020204" pitchFamily="34" charset="0"/>
              </a:rPr>
              <a:t>MAPPA status</a:t>
            </a:r>
          </a:p>
          <a:p>
            <a:r>
              <a:rPr lang="en-GB" sz="1300" dirty="0">
                <a:latin typeface="Arial" panose="020B0604020202020204" pitchFamily="34" charset="0"/>
                <a:cs typeface="Arial" panose="020B0604020202020204" pitchFamily="34" charset="0"/>
              </a:rPr>
              <a:t>Victim issues</a:t>
            </a:r>
          </a:p>
          <a:p>
            <a:r>
              <a:rPr lang="en-GB" sz="1300" dirty="0">
                <a:latin typeface="Arial" panose="020B0604020202020204" pitchFamily="34" charset="0"/>
                <a:cs typeface="Arial" panose="020B0604020202020204" pitchFamily="34" charset="0"/>
              </a:rPr>
              <a:t>Restrictions</a:t>
            </a:r>
          </a:p>
        </p:txBody>
      </p:sp>
      <p:pic>
        <p:nvPicPr>
          <p:cNvPr id="7" name="Picture 6" descr="A colorful logo with blue text&#10;&#10;Description automatically generated with low confidence">
            <a:extLst>
              <a:ext uri="{FF2B5EF4-FFF2-40B4-BE49-F238E27FC236}">
                <a16:creationId xmlns:a16="http://schemas.microsoft.com/office/drawing/2014/main" id="{358CA027-80E5-5251-2FD2-132F9041A1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3806" y="6457739"/>
            <a:ext cx="1264066" cy="1066899"/>
          </a:xfrm>
          <a:prstGeom prst="rect">
            <a:avLst/>
          </a:prstGeom>
        </p:spPr>
      </p:pic>
      <p:pic>
        <p:nvPicPr>
          <p:cNvPr id="8" name="Picture 7">
            <a:extLst>
              <a:ext uri="{FF2B5EF4-FFF2-40B4-BE49-F238E27FC236}">
                <a16:creationId xmlns:a16="http://schemas.microsoft.com/office/drawing/2014/main" id="{304929C4-5651-F58B-0261-0200F1AF8B38}"/>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4250" y="6555186"/>
            <a:ext cx="3058732" cy="1019018"/>
          </a:xfrm>
          <a:prstGeom prst="rect">
            <a:avLst/>
          </a:prstGeom>
          <a:noFill/>
          <a:ln>
            <a:noFill/>
          </a:ln>
        </p:spPr>
      </p:pic>
      <p:graphicFrame>
        <p:nvGraphicFramePr>
          <p:cNvPr id="9" name="Table 8">
            <a:extLst>
              <a:ext uri="{FF2B5EF4-FFF2-40B4-BE49-F238E27FC236}">
                <a16:creationId xmlns:a16="http://schemas.microsoft.com/office/drawing/2014/main" id="{2C9D3375-8C13-F332-8A25-07F9CEB36F85}"/>
              </a:ext>
            </a:extLst>
          </p:cNvPr>
          <p:cNvGraphicFramePr>
            <a:graphicFrameLocks noGrp="1"/>
          </p:cNvGraphicFramePr>
          <p:nvPr>
            <p:extLst>
              <p:ext uri="{D42A27DB-BD31-4B8C-83A1-F6EECF244321}">
                <p14:modId xmlns:p14="http://schemas.microsoft.com/office/powerpoint/2010/main" val="2379898213"/>
              </p:ext>
            </p:extLst>
          </p:nvPr>
        </p:nvGraphicFramePr>
        <p:xfrm>
          <a:off x="888206" y="5351443"/>
          <a:ext cx="3552825" cy="1198880"/>
        </p:xfrm>
        <a:graphic>
          <a:graphicData uri="http://schemas.openxmlformats.org/drawingml/2006/table">
            <a:tbl>
              <a:tblPr firstRow="1" bandRow="1">
                <a:tableStyleId>{5C22544A-7EE6-4342-B048-85BDC9FD1C3A}</a:tableStyleId>
              </a:tblPr>
              <a:tblGrid>
                <a:gridCol w="1200350">
                  <a:extLst>
                    <a:ext uri="{9D8B030D-6E8A-4147-A177-3AD203B41FA5}">
                      <a16:colId xmlns:a16="http://schemas.microsoft.com/office/drawing/2014/main" val="1477429329"/>
                    </a:ext>
                  </a:extLst>
                </a:gridCol>
                <a:gridCol w="1168200">
                  <a:extLst>
                    <a:ext uri="{9D8B030D-6E8A-4147-A177-3AD203B41FA5}">
                      <a16:colId xmlns:a16="http://schemas.microsoft.com/office/drawing/2014/main" val="3544621440"/>
                    </a:ext>
                  </a:extLst>
                </a:gridCol>
                <a:gridCol w="1184275">
                  <a:extLst>
                    <a:ext uri="{9D8B030D-6E8A-4147-A177-3AD203B41FA5}">
                      <a16:colId xmlns:a16="http://schemas.microsoft.com/office/drawing/2014/main" val="3938578603"/>
                    </a:ext>
                  </a:extLst>
                </a:gridCol>
              </a:tblGrid>
              <a:tr h="370840">
                <a:tc>
                  <a:txBody>
                    <a:bodyPr/>
                    <a:lstStyle/>
                    <a:p>
                      <a:pPr algn="ctr"/>
                      <a:r>
                        <a:rPr lang="en-GB" dirty="0"/>
                        <a:t>Referrals</a:t>
                      </a:r>
                    </a:p>
                  </a:txBody>
                  <a:tcPr/>
                </a:tc>
                <a:tc>
                  <a:txBody>
                    <a:bodyPr/>
                    <a:lstStyle/>
                    <a:p>
                      <a:pPr algn="ctr"/>
                      <a:r>
                        <a:rPr lang="en-GB" dirty="0"/>
                        <a:t>Inpatient</a:t>
                      </a:r>
                    </a:p>
                  </a:txBody>
                  <a:tcPr/>
                </a:tc>
                <a:tc>
                  <a:txBody>
                    <a:bodyPr/>
                    <a:lstStyle/>
                    <a:p>
                      <a:pPr algn="ctr"/>
                      <a:r>
                        <a:rPr lang="en-GB" dirty="0"/>
                        <a:t>Community</a:t>
                      </a:r>
                    </a:p>
                  </a:txBody>
                  <a:tcPr/>
                </a:tc>
                <a:extLst>
                  <a:ext uri="{0D108BD9-81ED-4DB2-BD59-A6C34878D82A}">
                    <a16:rowId xmlns:a16="http://schemas.microsoft.com/office/drawing/2014/main" val="1132624559"/>
                  </a:ext>
                </a:extLst>
              </a:tr>
              <a:tr h="370840">
                <a:tc>
                  <a:txBody>
                    <a:bodyPr/>
                    <a:lstStyle/>
                    <a:p>
                      <a:pPr algn="ctr"/>
                      <a:r>
                        <a:rPr lang="en-GB" sz="1200" dirty="0"/>
                        <a:t>Route</a:t>
                      </a:r>
                    </a:p>
                  </a:txBody>
                  <a:tcPr/>
                </a:tc>
                <a:tc>
                  <a:txBody>
                    <a:bodyPr/>
                    <a:lstStyle/>
                    <a:p>
                      <a:pPr algn="ctr"/>
                      <a:r>
                        <a:rPr lang="en-GB" sz="1200" dirty="0"/>
                        <a:t>MS form/email</a:t>
                      </a:r>
                    </a:p>
                  </a:txBody>
                  <a:tcPr/>
                </a:tc>
                <a:tc>
                  <a:txBody>
                    <a:bodyPr/>
                    <a:lstStyle/>
                    <a:p>
                      <a:pPr algn="ctr"/>
                      <a:r>
                        <a:rPr lang="en-GB" sz="1200" dirty="0"/>
                        <a:t>Telephone</a:t>
                      </a:r>
                    </a:p>
                  </a:txBody>
                  <a:tcPr/>
                </a:tc>
                <a:extLst>
                  <a:ext uri="{0D108BD9-81ED-4DB2-BD59-A6C34878D82A}">
                    <a16:rowId xmlns:a16="http://schemas.microsoft.com/office/drawing/2014/main" val="2734257590"/>
                  </a:ext>
                </a:extLst>
              </a:tr>
              <a:tr h="370840">
                <a:tc>
                  <a:txBody>
                    <a:bodyPr/>
                    <a:lstStyle/>
                    <a:p>
                      <a:pPr algn="ctr"/>
                      <a:r>
                        <a:rPr lang="en-GB" sz="1200" dirty="0"/>
                        <a:t>SPA response timeframe</a:t>
                      </a:r>
                    </a:p>
                  </a:txBody>
                  <a:tcPr/>
                </a:tc>
                <a:tc>
                  <a:txBody>
                    <a:bodyPr/>
                    <a:lstStyle/>
                    <a:p>
                      <a:pPr algn="ctr"/>
                      <a:r>
                        <a:rPr lang="en-GB" sz="1200" dirty="0"/>
                        <a:t>Within 24 working hours</a:t>
                      </a:r>
                    </a:p>
                  </a:txBody>
                  <a:tcPr/>
                </a:tc>
                <a:tc>
                  <a:txBody>
                    <a:bodyPr/>
                    <a:lstStyle/>
                    <a:p>
                      <a:pPr algn="ctr"/>
                      <a:r>
                        <a:rPr lang="en-GB" sz="1200" dirty="0"/>
                        <a:t>Within 48 working hours</a:t>
                      </a:r>
                    </a:p>
                  </a:txBody>
                  <a:tcPr/>
                </a:tc>
                <a:extLst>
                  <a:ext uri="{0D108BD9-81ED-4DB2-BD59-A6C34878D82A}">
                    <a16:rowId xmlns:a16="http://schemas.microsoft.com/office/drawing/2014/main" val="1312218286"/>
                  </a:ext>
                </a:extLst>
              </a:tr>
            </a:tbl>
          </a:graphicData>
        </a:graphic>
      </p:graphicFrame>
      <p:pic>
        <p:nvPicPr>
          <p:cNvPr id="10" name="Picture 9">
            <a:extLst>
              <a:ext uri="{FF2B5EF4-FFF2-40B4-BE49-F238E27FC236}">
                <a16:creationId xmlns:a16="http://schemas.microsoft.com/office/drawing/2014/main" id="{71BD1455-2DED-72B9-939D-A83457B8DF8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42048" y="-186393"/>
            <a:ext cx="1836969" cy="1044327"/>
          </a:xfrm>
          <a:prstGeom prst="rect">
            <a:avLst/>
          </a:prstGeom>
        </p:spPr>
      </p:pic>
    </p:spTree>
    <p:extLst>
      <p:ext uri="{BB962C8B-B14F-4D97-AF65-F5344CB8AC3E}">
        <p14:creationId xmlns:p14="http://schemas.microsoft.com/office/powerpoint/2010/main" val="1636144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898</TotalTime>
  <Words>566</Words>
  <Application>Microsoft Office PowerPoint</Application>
  <PresentationFormat>Custom</PresentationFormat>
  <Paragraphs>69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Frutiger LT Std 55 Roman</vt:lpstr>
      <vt:lpstr>Segoe UI</vt:lpstr>
      <vt:lpstr>Office Theme</vt:lpstr>
      <vt:lpstr>PowerPoint Presentation</vt:lpstr>
      <vt:lpstr>PowerPoint Presentation</vt:lpstr>
      <vt:lpstr>Information required to initiate a referral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SNEE, Jacob (HUMBER TEACHING NHS FOUNDATION TRUST)</cp:lastModifiedBy>
  <cp:revision>15</cp:revision>
  <dcterms:created xsi:type="dcterms:W3CDTF">2021-01-12T20:37:10Z</dcterms:created>
  <dcterms:modified xsi:type="dcterms:W3CDTF">2023-05-24T15:59:19Z</dcterms:modified>
</cp:coreProperties>
</file>