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4" r:id="rId2"/>
    <p:sldId id="265" r:id="rId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EB8"/>
    <a:srgbClr val="003087"/>
    <a:srgbClr val="FB11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5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in-ed.com/blog/2013/04/18/a-5-minute-guide-to-understanding-chronic-pain-and-what-you-can-do-about-it/" TargetMode="External"/><Relationship Id="rId2" Type="http://schemas.openxmlformats.org/officeDocument/2006/relationships/hyperlink" Target="https://www.youtube.com/watch?v=gwd-wLdIHjs" TargetMode="External"/><Relationship Id="rId1" Type="http://schemas.openxmlformats.org/officeDocument/2006/relationships/hyperlink" Target="https://www.ndorms.ox.ac.uk/rrio/best-trial#:~:text=The%20Back%20Skills%20Training%20Trial,care%20(n%3D700)" TargetMode="External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wd-wLdIHjs" TargetMode="External"/><Relationship Id="rId1" Type="http://schemas.openxmlformats.org/officeDocument/2006/relationships/hyperlink" Target="https://www.ndorms.ox.ac.uk/rrio/best-trial#:~:text=The%20Back%20Skills%20Training%20Trial,care%20(n%3D700)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E6C649-D84B-486D-9D8E-45981FB2AB6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076814F-FD39-4912-B055-F840EC8BCD9C}">
      <dgm:prSet phldrT="[Text]" custT="1"/>
      <dgm:spPr>
        <a:solidFill>
          <a:srgbClr val="005EB8"/>
        </a:solidFill>
      </dgm:spPr>
      <dgm:t>
        <a:bodyPr/>
        <a:lstStyle/>
        <a:p>
          <a:r>
            <a:rPr lang="en-GB" sz="1800" dirty="0" err="1" smtClean="0">
              <a:latin typeface="Fruitiger"/>
            </a:rPr>
            <a:t>BeST</a:t>
          </a:r>
          <a:r>
            <a:rPr lang="en-GB" sz="1800" dirty="0" smtClean="0">
              <a:latin typeface="Fruitiger"/>
            </a:rPr>
            <a:t> Session 1</a:t>
          </a:r>
          <a:endParaRPr lang="en-GB" sz="1800" dirty="0">
            <a:latin typeface="Fruitiger"/>
          </a:endParaRPr>
        </a:p>
      </dgm:t>
    </dgm:pt>
    <dgm:pt modelId="{8FA058E2-32F4-494B-89E4-BEF4FC9B0165}" type="parTrans" cxnId="{55F2E61E-6FCE-40DE-96B2-1F8896EDF8F3}">
      <dgm:prSet/>
      <dgm:spPr/>
      <dgm:t>
        <a:bodyPr/>
        <a:lstStyle/>
        <a:p>
          <a:endParaRPr lang="en-GB"/>
        </a:p>
      </dgm:t>
    </dgm:pt>
    <dgm:pt modelId="{98C80E61-7445-4778-96D4-99398C048D0D}" type="sibTrans" cxnId="{55F2E61E-6FCE-40DE-96B2-1F8896EDF8F3}">
      <dgm:prSet/>
      <dgm:spPr/>
      <dgm:t>
        <a:bodyPr/>
        <a:lstStyle/>
        <a:p>
          <a:endParaRPr lang="en-GB"/>
        </a:p>
      </dgm:t>
    </dgm:pt>
    <dgm:pt modelId="{AAD50435-644B-43D8-BFBF-A3ADE30B505E}">
      <dgm:prSet phldrT="[Text]" custT="1"/>
      <dgm:spPr>
        <a:solidFill>
          <a:schemeClr val="bg1"/>
        </a:solidFill>
      </dgm:spPr>
      <dgm:t>
        <a:bodyPr/>
        <a:lstStyle/>
        <a:p>
          <a:r>
            <a:rPr lang="en-GB" sz="1800" dirty="0" smtClean="0">
              <a:solidFill>
                <a:schemeClr val="bg1"/>
              </a:solidFill>
              <a:latin typeface="Fruitiger"/>
              <a:hlinkClick xmlns:r="http://schemas.openxmlformats.org/officeDocument/2006/relationships" r:id="rId1"/>
            </a:rPr>
            <a:t>Link 1 </a:t>
          </a:r>
          <a:r>
            <a:rPr lang="en-GB" sz="1800" dirty="0" err="1" smtClean="0">
              <a:solidFill>
                <a:srgbClr val="005EB8"/>
              </a:solidFill>
              <a:latin typeface="Fruitiger"/>
              <a:hlinkClick xmlns:r="http://schemas.openxmlformats.org/officeDocument/2006/relationships" r:id="rId1"/>
            </a:rPr>
            <a:t>BeST</a:t>
          </a:r>
          <a:r>
            <a:rPr lang="en-GB" sz="1800" dirty="0" smtClean="0">
              <a:solidFill>
                <a:schemeClr val="bg1"/>
              </a:solidFill>
              <a:latin typeface="Fruitiger"/>
              <a:hlinkClick xmlns:r="http://schemas.openxmlformats.org/officeDocument/2006/relationships" r:id="rId1"/>
            </a:rPr>
            <a:t> Website</a:t>
          </a:r>
          <a:endParaRPr lang="en-GB" sz="1800" dirty="0">
            <a:solidFill>
              <a:schemeClr val="bg1"/>
            </a:solidFill>
            <a:latin typeface="Fruitiger"/>
          </a:endParaRPr>
        </a:p>
      </dgm:t>
    </dgm:pt>
    <dgm:pt modelId="{4BDC8B01-0FDB-4DFC-9B53-B3ADB3238328}" type="parTrans" cxnId="{6399AF81-8DBE-46EE-958D-D8A98B904AAA}">
      <dgm:prSet/>
      <dgm:spPr/>
      <dgm:t>
        <a:bodyPr/>
        <a:lstStyle/>
        <a:p>
          <a:endParaRPr lang="en-GB"/>
        </a:p>
      </dgm:t>
    </dgm:pt>
    <dgm:pt modelId="{899DCEC1-E4F4-4ADE-8FDB-6506A4F74BC8}" type="sibTrans" cxnId="{6399AF81-8DBE-46EE-958D-D8A98B904AAA}">
      <dgm:prSet/>
      <dgm:spPr/>
      <dgm:t>
        <a:bodyPr/>
        <a:lstStyle/>
        <a:p>
          <a:endParaRPr lang="en-GB"/>
        </a:p>
      </dgm:t>
    </dgm:pt>
    <dgm:pt modelId="{6852F8FF-AB9C-4865-BFBF-33AA271E25E9}">
      <dgm:prSet phldrT="[Text]" custT="1"/>
      <dgm:spPr>
        <a:solidFill>
          <a:schemeClr val="bg1"/>
        </a:solidFill>
      </dgm:spPr>
      <dgm:t>
        <a:bodyPr/>
        <a:lstStyle/>
        <a:p>
          <a:r>
            <a:rPr lang="en-GB" sz="1800" u="none" dirty="0" smtClean="0">
              <a:latin typeface="Fruitiger"/>
              <a:hlinkClick xmlns:r="http://schemas.openxmlformats.org/officeDocument/2006/relationships" r:id="rId2"/>
            </a:rPr>
            <a:t>Video 1</a:t>
          </a:r>
        </a:p>
        <a:p>
          <a:r>
            <a:rPr lang="en-GB" sz="1800" u="none" dirty="0" smtClean="0">
              <a:latin typeface="Fruitiger"/>
              <a:hlinkClick xmlns:r="http://schemas.openxmlformats.org/officeDocument/2006/relationships" r:id="rId2"/>
            </a:rPr>
            <a:t>‘Why Things Hurt’</a:t>
          </a:r>
          <a:endParaRPr lang="en-GB" sz="1800" u="none" dirty="0">
            <a:latin typeface="Fruitiger"/>
          </a:endParaRPr>
        </a:p>
      </dgm:t>
    </dgm:pt>
    <dgm:pt modelId="{5D30BB41-44E9-4533-94AD-232B12205C9A}" type="parTrans" cxnId="{C01FA5AE-9AC2-450F-8638-149C3C1DF8F1}">
      <dgm:prSet/>
      <dgm:spPr/>
      <dgm:t>
        <a:bodyPr/>
        <a:lstStyle/>
        <a:p>
          <a:endParaRPr lang="en-GB"/>
        </a:p>
      </dgm:t>
    </dgm:pt>
    <dgm:pt modelId="{66FF01FB-2995-467A-A874-72E7531E5557}" type="sibTrans" cxnId="{C01FA5AE-9AC2-450F-8638-149C3C1DF8F1}">
      <dgm:prSet/>
      <dgm:spPr/>
      <dgm:t>
        <a:bodyPr/>
        <a:lstStyle/>
        <a:p>
          <a:endParaRPr lang="en-GB"/>
        </a:p>
      </dgm:t>
    </dgm:pt>
    <dgm:pt modelId="{68211CBD-917E-4863-B9B5-B5DA067937A6}">
      <dgm:prSet phldrT="[Text]" custT="1"/>
      <dgm:spPr>
        <a:solidFill>
          <a:schemeClr val="bg1"/>
        </a:solidFill>
        <a:ln>
          <a:solidFill>
            <a:schemeClr val="accent1"/>
          </a:solidFill>
        </a:ln>
      </dgm:spPr>
      <dgm:t>
        <a:bodyPr/>
        <a:lstStyle/>
        <a:p>
          <a:r>
            <a:rPr lang="en-GB" sz="1800" dirty="0" smtClean="0">
              <a:solidFill>
                <a:srgbClr val="005EB8"/>
              </a:solidFill>
              <a:latin typeface="Fruitiger"/>
            </a:rPr>
            <a:t>Video 2’ Pain Explained in Less Than 5 Minutes</a:t>
          </a:r>
          <a:endParaRPr lang="en-GB" sz="1800" dirty="0">
            <a:latin typeface="Fruitiger"/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3"/>
          </dgm14:cNvPr>
        </a:ext>
      </dgm:extLst>
    </dgm:pt>
    <dgm:pt modelId="{544A123E-02DD-41B0-8114-5D43C9A38771}" type="parTrans" cxnId="{9FA07D3F-D4C5-499B-8380-F84FD43DBC41}">
      <dgm:prSet/>
      <dgm:spPr/>
      <dgm:t>
        <a:bodyPr/>
        <a:lstStyle/>
        <a:p>
          <a:endParaRPr lang="en-GB"/>
        </a:p>
      </dgm:t>
    </dgm:pt>
    <dgm:pt modelId="{596074C0-C727-4696-A6A5-D8E6746C74BE}" type="sibTrans" cxnId="{9FA07D3F-D4C5-499B-8380-F84FD43DBC41}">
      <dgm:prSet/>
      <dgm:spPr/>
      <dgm:t>
        <a:bodyPr/>
        <a:lstStyle/>
        <a:p>
          <a:endParaRPr lang="en-GB"/>
        </a:p>
      </dgm:t>
    </dgm:pt>
    <dgm:pt modelId="{B5D50FF9-21CC-43DC-85E7-E20D2F916C9B}" type="pres">
      <dgm:prSet presAssocID="{81E6C649-D84B-486D-9D8E-45981FB2AB69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463852D3-4AB9-4366-85EA-9D7ED59C4F2C}" type="pres">
      <dgm:prSet presAssocID="{81E6C649-D84B-486D-9D8E-45981FB2AB69}" presName="arrow" presStyleLbl="bgShp" presStyleIdx="0" presStyleCnt="1" custLinFactNeighborX="-285" custLinFactNeighborY="-682"/>
      <dgm:spPr>
        <a:solidFill>
          <a:srgbClr val="003087"/>
        </a:solidFill>
      </dgm:spPr>
    </dgm:pt>
    <dgm:pt modelId="{76626844-5BDC-416D-BDE2-2F060E611E15}" type="pres">
      <dgm:prSet presAssocID="{81E6C649-D84B-486D-9D8E-45981FB2AB69}" presName="linearProcess" presStyleCnt="0"/>
      <dgm:spPr/>
    </dgm:pt>
    <dgm:pt modelId="{7CD1233B-15CC-4A55-89A2-7E4FD2A649C1}" type="pres">
      <dgm:prSet presAssocID="{D076814F-FD39-4912-B055-F840EC8BCD9C}" presName="textNode" presStyleLbl="node1" presStyleIdx="0" presStyleCnt="4" custScaleX="47635" custLinFactX="-12802" custLinFactNeighborX="-100000" custLinFactNeighborY="21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30CFFDF-FE1D-4AE6-8DA4-EA4ED0D874C0}" type="pres">
      <dgm:prSet presAssocID="{98C80E61-7445-4778-96D4-99398C048D0D}" presName="sibTrans" presStyleCnt="0"/>
      <dgm:spPr/>
    </dgm:pt>
    <dgm:pt modelId="{FAE65477-860C-4B7F-809B-F85B2C883560}" type="pres">
      <dgm:prSet presAssocID="{AAD50435-644B-43D8-BFBF-A3ADE30B505E}" presName="textNode" presStyleLbl="node1" presStyleIdx="1" presStyleCnt="4" custScaleX="63118" custLinFactNeighborX="-74611" custLinFactNeighborY="21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C9B4B11-E4DE-4915-BEB9-F3062215753D}" type="pres">
      <dgm:prSet presAssocID="{899DCEC1-E4F4-4ADE-8FDB-6506A4F74BC8}" presName="sibTrans" presStyleCnt="0"/>
      <dgm:spPr/>
    </dgm:pt>
    <dgm:pt modelId="{593FC914-BF68-41C0-A75B-C25DDD10F78F}" type="pres">
      <dgm:prSet presAssocID="{6852F8FF-AB9C-4865-BFBF-33AA271E25E9}" presName="textNode" presStyleLbl="node1" presStyleIdx="2" presStyleCnt="4" custScaleX="50539" custLinFactNeighborX="-21782" custLinFactNeighborY="21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E0ED917-A822-474E-8F8B-0BBD6C042F57}" type="pres">
      <dgm:prSet presAssocID="{66FF01FB-2995-467A-A874-72E7531E5557}" presName="sibTrans" presStyleCnt="0"/>
      <dgm:spPr/>
    </dgm:pt>
    <dgm:pt modelId="{537F9EEE-8AD2-4338-9791-ED08BD8A90EE}" type="pres">
      <dgm:prSet presAssocID="{68211CBD-917E-4863-B9B5-B5DA067937A6}" presName="textNode" presStyleLbl="node1" presStyleIdx="3" presStyleCnt="4" custScaleX="68269" custLinFactNeighborX="-9790" custLinFactNeighborY="21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6EC6433-FE2E-492B-91FE-DE1792314400}" type="presOf" srcId="{AAD50435-644B-43D8-BFBF-A3ADE30B505E}" destId="{FAE65477-860C-4B7F-809B-F85B2C883560}" srcOrd="0" destOrd="0" presId="urn:microsoft.com/office/officeart/2005/8/layout/hProcess9"/>
    <dgm:cxn modelId="{F1332A5E-505C-4EB4-8A87-CA8FAFBF35A5}" type="presOf" srcId="{D076814F-FD39-4912-B055-F840EC8BCD9C}" destId="{7CD1233B-15CC-4A55-89A2-7E4FD2A649C1}" srcOrd="0" destOrd="0" presId="urn:microsoft.com/office/officeart/2005/8/layout/hProcess9"/>
    <dgm:cxn modelId="{9FA07D3F-D4C5-499B-8380-F84FD43DBC41}" srcId="{81E6C649-D84B-486D-9D8E-45981FB2AB69}" destId="{68211CBD-917E-4863-B9B5-B5DA067937A6}" srcOrd="3" destOrd="0" parTransId="{544A123E-02DD-41B0-8114-5D43C9A38771}" sibTransId="{596074C0-C727-4696-A6A5-D8E6746C74BE}"/>
    <dgm:cxn modelId="{14599E74-7B4D-45AC-A055-C53D28BDAC23}" type="presOf" srcId="{81E6C649-D84B-486D-9D8E-45981FB2AB69}" destId="{B5D50FF9-21CC-43DC-85E7-E20D2F916C9B}" srcOrd="0" destOrd="0" presId="urn:microsoft.com/office/officeart/2005/8/layout/hProcess9"/>
    <dgm:cxn modelId="{6399AF81-8DBE-46EE-958D-D8A98B904AAA}" srcId="{81E6C649-D84B-486D-9D8E-45981FB2AB69}" destId="{AAD50435-644B-43D8-BFBF-A3ADE30B505E}" srcOrd="1" destOrd="0" parTransId="{4BDC8B01-0FDB-4DFC-9B53-B3ADB3238328}" sibTransId="{899DCEC1-E4F4-4ADE-8FDB-6506A4F74BC8}"/>
    <dgm:cxn modelId="{55F2E61E-6FCE-40DE-96B2-1F8896EDF8F3}" srcId="{81E6C649-D84B-486D-9D8E-45981FB2AB69}" destId="{D076814F-FD39-4912-B055-F840EC8BCD9C}" srcOrd="0" destOrd="0" parTransId="{8FA058E2-32F4-494B-89E4-BEF4FC9B0165}" sibTransId="{98C80E61-7445-4778-96D4-99398C048D0D}"/>
    <dgm:cxn modelId="{8FC938BA-F3D5-4A31-ABB9-972985B3C486}" type="presOf" srcId="{68211CBD-917E-4863-B9B5-B5DA067937A6}" destId="{537F9EEE-8AD2-4338-9791-ED08BD8A90EE}" srcOrd="0" destOrd="0" presId="urn:microsoft.com/office/officeart/2005/8/layout/hProcess9"/>
    <dgm:cxn modelId="{C01FA5AE-9AC2-450F-8638-149C3C1DF8F1}" srcId="{81E6C649-D84B-486D-9D8E-45981FB2AB69}" destId="{6852F8FF-AB9C-4865-BFBF-33AA271E25E9}" srcOrd="2" destOrd="0" parTransId="{5D30BB41-44E9-4533-94AD-232B12205C9A}" sibTransId="{66FF01FB-2995-467A-A874-72E7531E5557}"/>
    <dgm:cxn modelId="{700D192F-5118-400E-9FF7-668EBDBE2595}" type="presOf" srcId="{6852F8FF-AB9C-4865-BFBF-33AA271E25E9}" destId="{593FC914-BF68-41C0-A75B-C25DDD10F78F}" srcOrd="0" destOrd="0" presId="urn:microsoft.com/office/officeart/2005/8/layout/hProcess9"/>
    <dgm:cxn modelId="{E1C951DC-4C3A-455D-BAC6-547CA1E09954}" type="presParOf" srcId="{B5D50FF9-21CC-43DC-85E7-E20D2F916C9B}" destId="{463852D3-4AB9-4366-85EA-9D7ED59C4F2C}" srcOrd="0" destOrd="0" presId="urn:microsoft.com/office/officeart/2005/8/layout/hProcess9"/>
    <dgm:cxn modelId="{DA887993-63F6-43F4-829D-F603B36DA802}" type="presParOf" srcId="{B5D50FF9-21CC-43DC-85E7-E20D2F916C9B}" destId="{76626844-5BDC-416D-BDE2-2F060E611E15}" srcOrd="1" destOrd="0" presId="urn:microsoft.com/office/officeart/2005/8/layout/hProcess9"/>
    <dgm:cxn modelId="{BE802B06-7A34-4822-B62C-1D5A9DA5921C}" type="presParOf" srcId="{76626844-5BDC-416D-BDE2-2F060E611E15}" destId="{7CD1233B-15CC-4A55-89A2-7E4FD2A649C1}" srcOrd="0" destOrd="0" presId="urn:microsoft.com/office/officeart/2005/8/layout/hProcess9"/>
    <dgm:cxn modelId="{E0D63FAD-4011-477D-ABF9-475A1DD2D17F}" type="presParOf" srcId="{76626844-5BDC-416D-BDE2-2F060E611E15}" destId="{330CFFDF-FE1D-4AE6-8DA4-EA4ED0D874C0}" srcOrd="1" destOrd="0" presId="urn:microsoft.com/office/officeart/2005/8/layout/hProcess9"/>
    <dgm:cxn modelId="{E6768316-2FC8-4A62-8BAE-CAD9C6888FA2}" type="presParOf" srcId="{76626844-5BDC-416D-BDE2-2F060E611E15}" destId="{FAE65477-860C-4B7F-809B-F85B2C883560}" srcOrd="2" destOrd="0" presId="urn:microsoft.com/office/officeart/2005/8/layout/hProcess9"/>
    <dgm:cxn modelId="{69AE3D9E-9AE1-4506-82D1-E5615849E549}" type="presParOf" srcId="{76626844-5BDC-416D-BDE2-2F060E611E15}" destId="{7C9B4B11-E4DE-4915-BEB9-F3062215753D}" srcOrd="3" destOrd="0" presId="urn:microsoft.com/office/officeart/2005/8/layout/hProcess9"/>
    <dgm:cxn modelId="{F70AF6AB-7332-4BA7-9724-2C9923D16499}" type="presParOf" srcId="{76626844-5BDC-416D-BDE2-2F060E611E15}" destId="{593FC914-BF68-41C0-A75B-C25DDD10F78F}" srcOrd="4" destOrd="0" presId="urn:microsoft.com/office/officeart/2005/8/layout/hProcess9"/>
    <dgm:cxn modelId="{7B9B1729-178E-43FF-978E-A20596D4E6F1}" type="presParOf" srcId="{76626844-5BDC-416D-BDE2-2F060E611E15}" destId="{BE0ED917-A822-474E-8F8B-0BBD6C042F57}" srcOrd="5" destOrd="0" presId="urn:microsoft.com/office/officeart/2005/8/layout/hProcess9"/>
    <dgm:cxn modelId="{97565077-4C2A-42E8-BE00-B1900D577009}" type="presParOf" srcId="{76626844-5BDC-416D-BDE2-2F060E611E15}" destId="{537F9EEE-8AD2-4338-9791-ED08BD8A90EE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3852D3-4AB9-4366-85EA-9D7ED59C4F2C}">
      <dsp:nvSpPr>
        <dsp:cNvPr id="0" name=""/>
        <dsp:cNvSpPr/>
      </dsp:nvSpPr>
      <dsp:spPr>
        <a:xfrm>
          <a:off x="648043" y="0"/>
          <a:ext cx="7589643" cy="2808312"/>
        </a:xfrm>
        <a:prstGeom prst="rightArrow">
          <a:avLst/>
        </a:prstGeom>
        <a:solidFill>
          <a:srgbClr val="003087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D1233B-15CC-4A55-89A2-7E4FD2A649C1}">
      <dsp:nvSpPr>
        <dsp:cNvPr id="0" name=""/>
        <dsp:cNvSpPr/>
      </dsp:nvSpPr>
      <dsp:spPr>
        <a:xfrm>
          <a:off x="0" y="844931"/>
          <a:ext cx="1459173" cy="1123324"/>
        </a:xfrm>
        <a:prstGeom prst="roundRect">
          <a:avLst/>
        </a:prstGeom>
        <a:solidFill>
          <a:srgbClr val="005EB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err="1" smtClean="0">
              <a:latin typeface="Fruitiger"/>
            </a:rPr>
            <a:t>BeST</a:t>
          </a:r>
          <a:r>
            <a:rPr lang="en-GB" sz="1800" kern="1200" dirty="0" smtClean="0">
              <a:latin typeface="Fruitiger"/>
            </a:rPr>
            <a:t> Session 1</a:t>
          </a:r>
          <a:endParaRPr lang="en-GB" sz="1800" kern="1200" dirty="0">
            <a:latin typeface="Fruitiger"/>
          </a:endParaRPr>
        </a:p>
      </dsp:txBody>
      <dsp:txXfrm>
        <a:off x="54836" y="899767"/>
        <a:ext cx="1349501" cy="1013652"/>
      </dsp:txXfrm>
    </dsp:sp>
    <dsp:sp modelId="{FAE65477-860C-4B7F-809B-F85B2C883560}">
      <dsp:nvSpPr>
        <dsp:cNvPr id="0" name=""/>
        <dsp:cNvSpPr/>
      </dsp:nvSpPr>
      <dsp:spPr>
        <a:xfrm>
          <a:off x="1851344" y="844931"/>
          <a:ext cx="1933454" cy="1123324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chemeClr val="bg1"/>
              </a:solidFill>
              <a:latin typeface="Fruitiger"/>
              <a:hlinkClick xmlns:r="http://schemas.openxmlformats.org/officeDocument/2006/relationships" r:id="rId1"/>
            </a:rPr>
            <a:t>Link 1 </a:t>
          </a:r>
          <a:r>
            <a:rPr lang="en-GB" sz="1800" kern="1200" dirty="0" err="1" smtClean="0">
              <a:solidFill>
                <a:srgbClr val="005EB8"/>
              </a:solidFill>
              <a:latin typeface="Fruitiger"/>
              <a:hlinkClick xmlns:r="http://schemas.openxmlformats.org/officeDocument/2006/relationships" r:id="rId1"/>
            </a:rPr>
            <a:t>BeST</a:t>
          </a:r>
          <a:r>
            <a:rPr lang="en-GB" sz="1800" kern="1200" dirty="0" smtClean="0">
              <a:solidFill>
                <a:schemeClr val="bg1"/>
              </a:solidFill>
              <a:latin typeface="Fruitiger"/>
              <a:hlinkClick xmlns:r="http://schemas.openxmlformats.org/officeDocument/2006/relationships" r:id="rId1"/>
            </a:rPr>
            <a:t> Website</a:t>
          </a:r>
          <a:endParaRPr lang="en-GB" sz="1800" kern="1200" dirty="0">
            <a:solidFill>
              <a:schemeClr val="bg1"/>
            </a:solidFill>
            <a:latin typeface="Fruitiger"/>
          </a:endParaRPr>
        </a:p>
      </dsp:txBody>
      <dsp:txXfrm>
        <a:off x="1906180" y="899767"/>
        <a:ext cx="1823782" cy="1013652"/>
      </dsp:txXfrm>
    </dsp:sp>
    <dsp:sp modelId="{593FC914-BF68-41C0-A75B-C25DDD10F78F}">
      <dsp:nvSpPr>
        <dsp:cNvPr id="0" name=""/>
        <dsp:cNvSpPr/>
      </dsp:nvSpPr>
      <dsp:spPr>
        <a:xfrm>
          <a:off x="4467103" y="844931"/>
          <a:ext cx="1548129" cy="1123324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u="none" kern="1200" dirty="0" smtClean="0">
              <a:latin typeface="Fruitiger"/>
              <a:hlinkClick xmlns:r="http://schemas.openxmlformats.org/officeDocument/2006/relationships" r:id="rId2"/>
            </a:rPr>
            <a:t>Video 1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u="none" kern="1200" dirty="0" smtClean="0">
              <a:latin typeface="Fruitiger"/>
              <a:hlinkClick xmlns:r="http://schemas.openxmlformats.org/officeDocument/2006/relationships" r:id="rId2"/>
            </a:rPr>
            <a:t>‘Why Things Hurt’</a:t>
          </a:r>
          <a:endParaRPr lang="en-GB" sz="1800" u="none" kern="1200" dirty="0">
            <a:latin typeface="Fruitiger"/>
          </a:endParaRPr>
        </a:p>
      </dsp:txBody>
      <dsp:txXfrm>
        <a:off x="4521939" y="899767"/>
        <a:ext cx="1438457" cy="1013652"/>
      </dsp:txXfrm>
    </dsp:sp>
    <dsp:sp modelId="{537F9EEE-8AD2-4338-9791-ED08BD8A90EE}">
      <dsp:nvSpPr>
        <dsp:cNvPr id="0" name=""/>
        <dsp:cNvSpPr/>
      </dsp:nvSpPr>
      <dsp:spPr>
        <a:xfrm>
          <a:off x="6515220" y="844931"/>
          <a:ext cx="2091241" cy="1123324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solidFill>
                <a:srgbClr val="005EB8"/>
              </a:solidFill>
              <a:latin typeface="Fruitiger"/>
            </a:rPr>
            <a:t>Video 2’ Pain Explained in Less Than 5 Minutes</a:t>
          </a:r>
          <a:endParaRPr lang="en-GB" sz="1800" kern="1200" dirty="0">
            <a:latin typeface="Fruitiger"/>
          </a:endParaRPr>
        </a:p>
      </dsp:txBody>
      <dsp:txXfrm>
        <a:off x="6570056" y="899767"/>
        <a:ext cx="1981569" cy="10136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D4BE6F-CD3D-4861-8509-4281357952CA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4F1470-32E7-4390-9F06-B7C4515E36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3829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A750B-F0B8-4AB6-9C4A-3213A04262F0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7AA44-57DD-484F-8718-2B553354C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753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A750B-F0B8-4AB6-9C4A-3213A04262F0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7AA44-57DD-484F-8718-2B553354C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617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A750B-F0B8-4AB6-9C4A-3213A04262F0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7AA44-57DD-484F-8718-2B553354C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844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A750B-F0B8-4AB6-9C4A-3213A04262F0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7AA44-57DD-484F-8718-2B553354C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86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A750B-F0B8-4AB6-9C4A-3213A04262F0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7AA44-57DD-484F-8718-2B553354C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6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A750B-F0B8-4AB6-9C4A-3213A04262F0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7AA44-57DD-484F-8718-2B553354C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936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A750B-F0B8-4AB6-9C4A-3213A04262F0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7AA44-57DD-484F-8718-2B553354C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583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A750B-F0B8-4AB6-9C4A-3213A04262F0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7AA44-57DD-484F-8718-2B553354C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779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A750B-F0B8-4AB6-9C4A-3213A04262F0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7AA44-57DD-484F-8718-2B553354C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020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A750B-F0B8-4AB6-9C4A-3213A04262F0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7AA44-57DD-484F-8718-2B553354C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487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A750B-F0B8-4AB6-9C4A-3213A04262F0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7AA44-57DD-484F-8718-2B553354C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6806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2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A750B-F0B8-4AB6-9C4A-3213A04262F0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7AA44-57DD-484F-8718-2B553354C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137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1v1Qa2SLEQ" TargetMode="External"/><Relationship Id="rId2" Type="http://schemas.openxmlformats.org/officeDocument/2006/relationships/hyperlink" Target="https://www.youtube.com/watch?v=aUaInS6HIGo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hyperlink" Target="https://www.youtube.com/watch?v=uympGzt783E" TargetMode="External"/><Relationship Id="rId4" Type="http://schemas.openxmlformats.org/officeDocument/2006/relationships/hyperlink" Target="https://www.nhsinform.scot/healthy-living/mental-wellbeing/stress/breathing-and-relaxation-exercises-for-stress#more-breathing-and-relaxation-video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32729" y="339502"/>
            <a:ext cx="29523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400" b="1" i="1" dirty="0">
              <a:solidFill>
                <a:srgbClr val="FF0000"/>
              </a:solidFill>
              <a:latin typeface="Fruitiger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732660535"/>
              </p:ext>
            </p:extLst>
          </p:nvPr>
        </p:nvGraphicFramePr>
        <p:xfrm>
          <a:off x="107504" y="862722"/>
          <a:ext cx="8928992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79712" y="4045510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rgbClr val="005EB8"/>
                </a:solidFill>
                <a:latin typeface="Fruitiger"/>
              </a:rPr>
              <a:t>BeST</a:t>
            </a:r>
            <a:r>
              <a:rPr lang="en-GB" dirty="0" smtClean="0">
                <a:solidFill>
                  <a:srgbClr val="005EB8"/>
                </a:solidFill>
                <a:latin typeface="Fruitiger"/>
              </a:rPr>
              <a:t> Back Skills Resource Sheet</a:t>
            </a:r>
            <a:endParaRPr lang="en-GB" dirty="0">
              <a:solidFill>
                <a:srgbClr val="005EB8"/>
              </a:solidFill>
              <a:latin typeface="Fruitiger"/>
            </a:endParaRPr>
          </a:p>
        </p:txBody>
      </p:sp>
    </p:spTree>
    <p:extLst>
      <p:ext uri="{BB962C8B-B14F-4D97-AF65-F5344CB8AC3E}">
        <p14:creationId xmlns:p14="http://schemas.microsoft.com/office/powerpoint/2010/main" val="51015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1800" dirty="0" smtClean="0">
                <a:solidFill>
                  <a:srgbClr val="005EB8"/>
                </a:solidFill>
                <a:latin typeface="Fruitiger"/>
              </a:rPr>
              <a:t>Extra Resources</a:t>
            </a:r>
            <a:endParaRPr lang="en-GB" sz="1800" dirty="0">
              <a:solidFill>
                <a:srgbClr val="005EB8"/>
              </a:solidFill>
              <a:latin typeface="Fruitig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400" dirty="0" smtClean="0">
                <a:solidFill>
                  <a:srgbClr val="005EB8"/>
                </a:solidFill>
                <a:latin typeface="Fruitiger"/>
              </a:rPr>
              <a:t>Benefits of Activity; ‘23 ½ Hours’ </a:t>
            </a:r>
            <a:r>
              <a:rPr lang="en-GB" sz="1400" dirty="0">
                <a:solidFill>
                  <a:srgbClr val="005EB8"/>
                </a:solidFill>
                <a:latin typeface="Fruitiger"/>
              </a:rPr>
              <a:t>= </a:t>
            </a:r>
            <a:r>
              <a:rPr lang="en-GB" sz="1400" dirty="0">
                <a:solidFill>
                  <a:srgbClr val="005EB8"/>
                </a:solidFill>
                <a:latin typeface="Fruitiger"/>
                <a:hlinkClick r:id="rId2"/>
              </a:rPr>
              <a:t>https://</a:t>
            </a:r>
            <a:r>
              <a:rPr lang="en-GB" sz="1400" dirty="0" smtClean="0">
                <a:solidFill>
                  <a:srgbClr val="005EB8"/>
                </a:solidFill>
                <a:latin typeface="Fruitiger"/>
                <a:hlinkClick r:id="rId2"/>
              </a:rPr>
              <a:t>www.youtube.com/watch?v=aUaInS6HIGo</a:t>
            </a:r>
            <a:endParaRPr lang="en-GB" sz="1400" dirty="0" smtClean="0">
              <a:solidFill>
                <a:srgbClr val="005EB8"/>
              </a:solidFill>
              <a:latin typeface="Fruitiger"/>
            </a:endParaRPr>
          </a:p>
          <a:p>
            <a:endParaRPr lang="en-GB" sz="1400" dirty="0">
              <a:solidFill>
                <a:srgbClr val="005EB8"/>
              </a:solidFill>
              <a:latin typeface="Fruitiger"/>
            </a:endParaRPr>
          </a:p>
          <a:p>
            <a:r>
              <a:rPr lang="en-GB" sz="1400" dirty="0" smtClean="0">
                <a:solidFill>
                  <a:srgbClr val="005EB8"/>
                </a:solidFill>
                <a:latin typeface="Fruitiger"/>
              </a:rPr>
              <a:t>Contract Relax Video Session 4 </a:t>
            </a:r>
            <a:r>
              <a:rPr lang="en-GB" sz="1400" dirty="0">
                <a:solidFill>
                  <a:srgbClr val="005EB8"/>
                </a:solidFill>
                <a:latin typeface="Fruitiger"/>
              </a:rPr>
              <a:t>= </a:t>
            </a:r>
            <a:r>
              <a:rPr lang="en-GB" sz="1400" dirty="0">
                <a:solidFill>
                  <a:srgbClr val="005EB8"/>
                </a:solidFill>
                <a:latin typeface="Fruitiger"/>
                <a:hlinkClick r:id="rId3"/>
              </a:rPr>
              <a:t>https://</a:t>
            </a:r>
            <a:r>
              <a:rPr lang="en-GB" sz="1400" dirty="0" smtClean="0">
                <a:solidFill>
                  <a:srgbClr val="005EB8"/>
                </a:solidFill>
                <a:latin typeface="Fruitiger"/>
                <a:hlinkClick r:id="rId3"/>
              </a:rPr>
              <a:t>www.youtube.com/watch?v=H1v1Qa2SLEQ</a:t>
            </a:r>
            <a:endParaRPr lang="en-GB" sz="1400" dirty="0" smtClean="0">
              <a:solidFill>
                <a:srgbClr val="005EB8"/>
              </a:solidFill>
              <a:latin typeface="Fruitiger"/>
            </a:endParaRPr>
          </a:p>
          <a:p>
            <a:endParaRPr lang="en-GB" sz="1400" dirty="0">
              <a:solidFill>
                <a:srgbClr val="005EB8"/>
              </a:solidFill>
              <a:latin typeface="Fruitiger"/>
            </a:endParaRPr>
          </a:p>
          <a:p>
            <a:r>
              <a:rPr lang="en-GB" sz="1400" dirty="0" smtClean="0">
                <a:solidFill>
                  <a:srgbClr val="005EB8"/>
                </a:solidFill>
                <a:latin typeface="Fruitiger"/>
              </a:rPr>
              <a:t>Mindful Breathing </a:t>
            </a:r>
            <a:r>
              <a:rPr lang="en-GB" sz="1400" dirty="0">
                <a:solidFill>
                  <a:srgbClr val="005EB8"/>
                </a:solidFill>
                <a:latin typeface="Fruitiger"/>
              </a:rPr>
              <a:t>Video Session 4 = </a:t>
            </a:r>
            <a:r>
              <a:rPr lang="en-GB" sz="1400" dirty="0">
                <a:solidFill>
                  <a:srgbClr val="005EB8"/>
                </a:solidFill>
                <a:latin typeface="Fruitiger"/>
                <a:hlinkClick r:id="rId4"/>
              </a:rPr>
              <a:t>https://</a:t>
            </a:r>
            <a:r>
              <a:rPr lang="en-GB" sz="1400" dirty="0" smtClean="0">
                <a:solidFill>
                  <a:srgbClr val="005EB8"/>
                </a:solidFill>
                <a:latin typeface="Fruitiger"/>
                <a:hlinkClick r:id="rId4"/>
              </a:rPr>
              <a:t>www.nhsinform.scot/healthy-living/mental-wellbeing/stress/breathing-and-relaxation-exercises-for-stress#more-breathing-and-relaxation-videos</a:t>
            </a:r>
            <a:endParaRPr lang="en-GB" sz="1400" dirty="0" smtClean="0">
              <a:solidFill>
                <a:srgbClr val="005EB8"/>
              </a:solidFill>
              <a:latin typeface="Fruitiger"/>
            </a:endParaRPr>
          </a:p>
          <a:p>
            <a:endParaRPr lang="en-GB" sz="1400" dirty="0">
              <a:solidFill>
                <a:srgbClr val="005EB8"/>
              </a:solidFill>
              <a:latin typeface="Fruitiger"/>
            </a:endParaRPr>
          </a:p>
          <a:p>
            <a:r>
              <a:rPr lang="en-GB" sz="1400" dirty="0" smtClean="0">
                <a:solidFill>
                  <a:srgbClr val="005EB8"/>
                </a:solidFill>
                <a:latin typeface="Fruitiger"/>
              </a:rPr>
              <a:t>Autogenic </a:t>
            </a:r>
            <a:r>
              <a:rPr lang="en-GB" sz="1400" dirty="0">
                <a:solidFill>
                  <a:srgbClr val="005EB8"/>
                </a:solidFill>
                <a:latin typeface="Fruitiger"/>
              </a:rPr>
              <a:t>Relaxation Session 5 = </a:t>
            </a:r>
            <a:r>
              <a:rPr lang="en-GB" sz="1400" dirty="0">
                <a:solidFill>
                  <a:srgbClr val="005EB8"/>
                </a:solidFill>
                <a:latin typeface="Fruitiger"/>
                <a:hlinkClick r:id="rId5"/>
              </a:rPr>
              <a:t>https://</a:t>
            </a:r>
            <a:r>
              <a:rPr lang="en-GB" sz="1400" dirty="0" smtClean="0">
                <a:solidFill>
                  <a:srgbClr val="005EB8"/>
                </a:solidFill>
                <a:latin typeface="Fruitiger"/>
                <a:hlinkClick r:id="rId5"/>
              </a:rPr>
              <a:t>www.youtube.com/watch?v=uympGzt783E</a:t>
            </a:r>
            <a:endParaRPr lang="en-GB" sz="1400" dirty="0" smtClean="0">
              <a:solidFill>
                <a:srgbClr val="005EB8"/>
              </a:solidFill>
              <a:latin typeface="Fruitiger"/>
            </a:endParaRPr>
          </a:p>
          <a:p>
            <a:endParaRPr lang="en-GB" sz="1400" dirty="0">
              <a:solidFill>
                <a:srgbClr val="005EB8"/>
              </a:solidFill>
              <a:latin typeface="Fruitiger"/>
            </a:endParaRPr>
          </a:p>
          <a:p>
            <a:r>
              <a:rPr lang="en-GB" sz="1400" dirty="0" smtClean="0">
                <a:solidFill>
                  <a:srgbClr val="005EB8"/>
                </a:solidFill>
                <a:latin typeface="Fruitiger"/>
              </a:rPr>
              <a:t>Visualisation </a:t>
            </a:r>
            <a:r>
              <a:rPr lang="en-GB" sz="1400" dirty="0">
                <a:solidFill>
                  <a:srgbClr val="005EB8"/>
                </a:solidFill>
                <a:latin typeface="Fruitiger"/>
              </a:rPr>
              <a:t>Relaxation Session 5 = </a:t>
            </a:r>
            <a:r>
              <a:rPr lang="en-GB" sz="1400" dirty="0">
                <a:solidFill>
                  <a:srgbClr val="005EB8"/>
                </a:solidFill>
                <a:latin typeface="Fruitiger"/>
                <a:hlinkClick r:id="rId6" action="ppaction://hlinksldjump"/>
              </a:rPr>
              <a:t>https://www.youtube.com/watch?v=KrxaWcw3i0Y</a:t>
            </a:r>
            <a:endParaRPr lang="en-GB" sz="1400" dirty="0">
              <a:solidFill>
                <a:srgbClr val="005EB8"/>
              </a:solidFill>
              <a:latin typeface="Fruitiger"/>
            </a:endParaRPr>
          </a:p>
          <a:p>
            <a:endParaRPr lang="en-GB" sz="1400" dirty="0">
              <a:solidFill>
                <a:srgbClr val="005EB8"/>
              </a:solidFill>
              <a:latin typeface="Fruitiger"/>
            </a:endParaRPr>
          </a:p>
          <a:p>
            <a:endParaRPr lang="en-GB" sz="1400" dirty="0">
              <a:solidFill>
                <a:srgbClr val="005EB8"/>
              </a:solidFill>
              <a:latin typeface="Fruitiger"/>
            </a:endParaRPr>
          </a:p>
          <a:p>
            <a:endParaRPr lang="en-GB" sz="1400" dirty="0">
              <a:solidFill>
                <a:srgbClr val="005EB8"/>
              </a:solidFill>
              <a:latin typeface="Fruitiger"/>
            </a:endParaRPr>
          </a:p>
          <a:p>
            <a:endParaRPr lang="en-GB" sz="1400" dirty="0">
              <a:solidFill>
                <a:srgbClr val="005EB8"/>
              </a:solidFill>
              <a:latin typeface="Fruitiger"/>
            </a:endParaRPr>
          </a:p>
        </p:txBody>
      </p:sp>
    </p:spTree>
    <p:extLst>
      <p:ext uri="{BB962C8B-B14F-4D97-AF65-F5344CB8AC3E}">
        <p14:creationId xmlns:p14="http://schemas.microsoft.com/office/powerpoint/2010/main" val="427251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78</Words>
  <Application>Microsoft Office PowerPoint</Application>
  <PresentationFormat>On-screen Show (16:9)</PresentationFormat>
  <Paragraphs>18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Extra Resources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Callum, Miles</cp:lastModifiedBy>
  <cp:revision>17</cp:revision>
  <dcterms:created xsi:type="dcterms:W3CDTF">2021-01-12T12:23:18Z</dcterms:created>
  <dcterms:modified xsi:type="dcterms:W3CDTF">2021-08-31T10:56:57Z</dcterms:modified>
</cp:coreProperties>
</file>