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445563"/>
    <a:srgbClr val="0030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085" autoAdjust="0"/>
  </p:normalViewPr>
  <p:slideViewPr>
    <p:cSldViewPr>
      <p:cViewPr varScale="1">
        <p:scale>
          <a:sx n="91" d="100"/>
          <a:sy n="91" d="100"/>
        </p:scale>
        <p:origin x="348"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E77BA6D-271D-426E-BD2D-546635CDB4DA}" type="datetimeFigureOut">
              <a:rPr lang="en-GB" smtClean="0"/>
              <a:t>06/04/2023</a:t>
            </a:fld>
            <a:endParaRPr lang="en-GB" dirty="0"/>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82C415C-C686-4B53-9FCF-7247580D1AD5}" type="slidenum">
              <a:rPr lang="en-GB" smtClean="0"/>
              <a:t>‹#›</a:t>
            </a:fld>
            <a:endParaRPr lang="en-GB" dirty="0"/>
          </a:p>
        </p:txBody>
      </p:sp>
    </p:spTree>
    <p:extLst>
      <p:ext uri="{BB962C8B-B14F-4D97-AF65-F5344CB8AC3E}">
        <p14:creationId xmlns:p14="http://schemas.microsoft.com/office/powerpoint/2010/main" val="40844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GUIDE:</a:t>
            </a:r>
          </a:p>
          <a:p>
            <a:r>
              <a:rPr lang="en-GB" dirty="0"/>
              <a:t>Before saving as a PDF file for printing purposes, make sure to</a:t>
            </a:r>
            <a:r>
              <a:rPr lang="en-GB" baseline="0" dirty="0"/>
              <a:t> DELETE the two blue separating ‘fold’ lines. </a:t>
            </a:r>
            <a:endParaRPr lang="en-GB" dirty="0"/>
          </a:p>
        </p:txBody>
      </p:sp>
      <p:sp>
        <p:nvSpPr>
          <p:cNvPr id="4" name="Slide Number Placeholder 3"/>
          <p:cNvSpPr>
            <a:spLocks noGrp="1"/>
          </p:cNvSpPr>
          <p:nvPr>
            <p:ph type="sldNum" sz="quarter" idx="10"/>
          </p:nvPr>
        </p:nvSpPr>
        <p:spPr/>
        <p:txBody>
          <a:bodyPr/>
          <a:lstStyle/>
          <a:p>
            <a:fld id="{982C415C-C686-4B53-9FCF-7247580D1AD5}" type="slidenum">
              <a:rPr lang="en-GB" smtClean="0"/>
              <a:t>1</a:t>
            </a:fld>
            <a:endParaRPr lang="en-GB" dirty="0"/>
          </a:p>
        </p:txBody>
      </p:sp>
    </p:spTree>
    <p:extLst>
      <p:ext uri="{BB962C8B-B14F-4D97-AF65-F5344CB8AC3E}">
        <p14:creationId xmlns:p14="http://schemas.microsoft.com/office/powerpoint/2010/main" val="534493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GUIDE:</a:t>
            </a:r>
          </a:p>
          <a:p>
            <a:r>
              <a:rPr lang="en-GB" dirty="0"/>
              <a:t>Before saving as a PDF file for printing purposes, make sure to</a:t>
            </a:r>
            <a:r>
              <a:rPr lang="en-GB" baseline="0" dirty="0"/>
              <a:t> DELETE the two blue separating ‘fold’ lines. </a:t>
            </a:r>
            <a:endParaRPr lang="en-GB" dirty="0"/>
          </a:p>
        </p:txBody>
      </p:sp>
      <p:sp>
        <p:nvSpPr>
          <p:cNvPr id="4" name="Slide Number Placeholder 3"/>
          <p:cNvSpPr>
            <a:spLocks noGrp="1"/>
          </p:cNvSpPr>
          <p:nvPr>
            <p:ph type="sldNum" sz="quarter" idx="10"/>
          </p:nvPr>
        </p:nvSpPr>
        <p:spPr/>
        <p:txBody>
          <a:bodyPr/>
          <a:lstStyle/>
          <a:p>
            <a:fld id="{982C415C-C686-4B53-9FCF-7247580D1AD5}" type="slidenum">
              <a:rPr lang="en-GB" smtClean="0"/>
              <a:t>2</a:t>
            </a:fld>
            <a:endParaRPr lang="en-GB" dirty="0"/>
          </a:p>
        </p:txBody>
      </p:sp>
    </p:spTree>
    <p:extLst>
      <p:ext uri="{BB962C8B-B14F-4D97-AF65-F5344CB8AC3E}">
        <p14:creationId xmlns:p14="http://schemas.microsoft.com/office/powerpoint/2010/main" val="534493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216493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1557300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301552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2686888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2575951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1222462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1879130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3339151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3101863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390683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2599B3-E7E2-4546-AE63-BB4A90042F1C}" type="datetimeFigureOut">
              <a:rPr lang="en-GB" smtClean="0"/>
              <a:t>06/04/2023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2C11DEB-4BBA-49EB-8EED-83E8E21725FF}" type="slidenum">
              <a:rPr lang="en-GB" smtClean="0"/>
              <a:t>‹#›</a:t>
            </a:fld>
            <a:endParaRPr lang="en-GB" dirty="0"/>
          </a:p>
        </p:txBody>
      </p:sp>
    </p:spTree>
    <p:extLst>
      <p:ext uri="{BB962C8B-B14F-4D97-AF65-F5344CB8AC3E}">
        <p14:creationId xmlns:p14="http://schemas.microsoft.com/office/powerpoint/2010/main" val="273182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599B3-E7E2-4546-AE63-BB4A90042F1C}" type="datetimeFigureOut">
              <a:rPr lang="en-GB" smtClean="0"/>
              <a:t>06/04/2023</a:t>
            </a:fld>
            <a:endParaRPr lang="en-GB" dirty="0"/>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11DEB-4BBA-49EB-8EED-83E8E21725FF}" type="slidenum">
              <a:rPr lang="en-GB" smtClean="0"/>
              <a:t>‹#›</a:t>
            </a:fld>
            <a:endParaRPr lang="en-GB" dirty="0"/>
          </a:p>
        </p:txBody>
      </p:sp>
    </p:spTree>
    <p:extLst>
      <p:ext uri="{BB962C8B-B14F-4D97-AF65-F5344CB8AC3E}">
        <p14:creationId xmlns:p14="http://schemas.microsoft.com/office/powerpoint/2010/main" val="829184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jpeg"/><Relationship Id="rId3" Type="http://schemas.openxmlformats.org/officeDocument/2006/relationships/image" Target="../media/image1.jpeg"/><Relationship Id="rId7" Type="http://schemas.openxmlformats.org/officeDocument/2006/relationships/hyperlink" Target="mailto:hnf-tr-csspoc@nhs.net" TargetMode="External"/><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Delay 5"/>
          <p:cNvSpPr/>
          <p:nvPr/>
        </p:nvSpPr>
        <p:spPr>
          <a:xfrm>
            <a:off x="6033120" y="269032"/>
            <a:ext cx="3221916" cy="4869160"/>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561" h="7721054">
                <a:moveTo>
                  <a:pt x="0" y="0"/>
                </a:moveTo>
                <a:lnTo>
                  <a:pt x="2722612" y="0"/>
                </a:lnTo>
                <a:cubicBezTo>
                  <a:pt x="4239716" y="389965"/>
                  <a:pt x="5554294" y="2065186"/>
                  <a:pt x="5445224" y="3844652"/>
                </a:cubicBezTo>
                <a:cubicBezTo>
                  <a:pt x="5336154" y="5624118"/>
                  <a:pt x="4393983" y="7262732"/>
                  <a:pt x="1942682" y="7716198"/>
                </a:cubicBezTo>
                <a:lnTo>
                  <a:pt x="12700" y="7721054"/>
                </a:lnTo>
                <a:cubicBezTo>
                  <a:pt x="8467" y="5147369"/>
                  <a:pt x="4233" y="2573685"/>
                  <a:pt x="0" y="0"/>
                </a:cubicBezTo>
                <a:close/>
              </a:path>
            </a:pathLst>
          </a:custGeom>
          <a:blipFill dpi="0" rotWithShape="1">
            <a:blip r:embed="rId3"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lowchart: Delay 5"/>
          <p:cNvSpPr/>
          <p:nvPr/>
        </p:nvSpPr>
        <p:spPr>
          <a:xfrm>
            <a:off x="5673080" y="1561876"/>
            <a:ext cx="2016224" cy="2011140"/>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Arc 10"/>
          <p:cNvSpPr/>
          <p:nvPr/>
        </p:nvSpPr>
        <p:spPr>
          <a:xfrm rot="16200000">
            <a:off x="5813978" y="3395084"/>
            <a:ext cx="988950" cy="1152126"/>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2" name="Arc 11"/>
          <p:cNvSpPr/>
          <p:nvPr/>
        </p:nvSpPr>
        <p:spPr>
          <a:xfrm rot="10800000">
            <a:off x="5731817" y="4130078"/>
            <a:ext cx="899591" cy="1099121"/>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3" name="Arc 12"/>
          <p:cNvSpPr/>
          <p:nvPr/>
        </p:nvSpPr>
        <p:spPr>
          <a:xfrm rot="10800000">
            <a:off x="5723084" y="554062"/>
            <a:ext cx="899591" cy="1099121"/>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4" name="Arc 13"/>
          <p:cNvSpPr/>
          <p:nvPr/>
        </p:nvSpPr>
        <p:spPr>
          <a:xfrm rot="16200000">
            <a:off x="5809216" y="94401"/>
            <a:ext cx="988950" cy="1152126"/>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09384" y="1"/>
            <a:ext cx="1480928" cy="841916"/>
          </a:xfrm>
          <a:prstGeom prst="rect">
            <a:avLst/>
          </a:prstGeom>
        </p:spPr>
      </p:pic>
      <p:sp>
        <p:nvSpPr>
          <p:cNvPr id="16" name="Rounded Rectangle 15"/>
          <p:cNvSpPr/>
          <p:nvPr/>
        </p:nvSpPr>
        <p:spPr>
          <a:xfrm>
            <a:off x="7023260" y="2281675"/>
            <a:ext cx="2762585" cy="3542819"/>
          </a:xfrm>
          <a:prstGeom prst="roundRect">
            <a:avLst>
              <a:gd name="adj" fmla="val 12239"/>
            </a:avLst>
          </a:prstGeom>
          <a:solidFill>
            <a:srgbClr val="003087">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18709" y="5772900"/>
            <a:ext cx="1373253" cy="1085100"/>
          </a:xfrm>
          <a:prstGeom prst="rect">
            <a:avLst/>
          </a:prstGeom>
        </p:spPr>
      </p:pic>
      <p:sp>
        <p:nvSpPr>
          <p:cNvPr id="18" name="TextBox 17"/>
          <p:cNvSpPr txBox="1"/>
          <p:nvPr/>
        </p:nvSpPr>
        <p:spPr>
          <a:xfrm>
            <a:off x="6689100" y="6381328"/>
            <a:ext cx="3024336" cy="369332"/>
          </a:xfrm>
          <a:prstGeom prst="rect">
            <a:avLst/>
          </a:prstGeom>
          <a:noFill/>
        </p:spPr>
        <p:txBody>
          <a:bodyPr wrap="square" rtlCol="0">
            <a:spAutoFit/>
          </a:bodyPr>
          <a:lstStyle/>
          <a:p>
            <a:pPr algn="r"/>
            <a:r>
              <a:rPr lang="en-GB" sz="900" dirty="0">
                <a:solidFill>
                  <a:srgbClr val="005EB8"/>
                </a:solidFill>
                <a:latin typeface="Frutiger LT Std 55 Roman" pitchFamily="34" charset="0"/>
              </a:rPr>
              <a:t>Publication Date: Feb 2022</a:t>
            </a:r>
          </a:p>
          <a:p>
            <a:pPr algn="r"/>
            <a:r>
              <a:rPr lang="en-GB" sz="900" dirty="0">
                <a:solidFill>
                  <a:srgbClr val="005EB8"/>
                </a:solidFill>
                <a:latin typeface="Frutiger LT Std 55 Roman" pitchFamily="34" charset="0"/>
              </a:rPr>
              <a:t>Review Date: Feb 2024</a:t>
            </a:r>
          </a:p>
        </p:txBody>
      </p:sp>
      <p:sp>
        <p:nvSpPr>
          <p:cNvPr id="19" name="TextBox 18"/>
          <p:cNvSpPr txBox="1"/>
          <p:nvPr/>
        </p:nvSpPr>
        <p:spPr>
          <a:xfrm>
            <a:off x="7029998" y="2256178"/>
            <a:ext cx="2711334" cy="3447098"/>
          </a:xfrm>
          <a:prstGeom prst="rect">
            <a:avLst/>
          </a:prstGeom>
          <a:noFill/>
        </p:spPr>
        <p:txBody>
          <a:bodyPr wrap="square" rtlCol="0">
            <a:spAutoFit/>
          </a:bodyPr>
          <a:lstStyle/>
          <a:p>
            <a:pPr algn="ctr">
              <a:spcBef>
                <a:spcPts val="600"/>
              </a:spcBef>
              <a:spcAft>
                <a:spcPts val="600"/>
              </a:spcAft>
            </a:pPr>
            <a:r>
              <a:rPr lang="en-GB" sz="3200" b="1" dirty="0">
                <a:solidFill>
                  <a:schemeClr val="bg1"/>
                </a:solidFill>
                <a:latin typeface="Frutiger LT Std 55 Roman" pitchFamily="34" charset="0"/>
              </a:rPr>
              <a:t>Community District Nursing  Service</a:t>
            </a:r>
            <a:endParaRPr lang="en-GB" sz="800" b="1" dirty="0">
              <a:solidFill>
                <a:schemeClr val="bg1"/>
              </a:solidFill>
              <a:latin typeface="Frutiger LT Std 55 Roman" pitchFamily="34" charset="0"/>
            </a:endParaRPr>
          </a:p>
          <a:p>
            <a:pPr algn="ctr">
              <a:spcBef>
                <a:spcPts val="600"/>
              </a:spcBef>
              <a:spcAft>
                <a:spcPts val="600"/>
              </a:spcAft>
            </a:pPr>
            <a:r>
              <a:rPr lang="en-GB" sz="2000" b="1" dirty="0">
                <a:solidFill>
                  <a:schemeClr val="bg1"/>
                </a:solidFill>
                <a:latin typeface="Frutiger LT Std 55 Roman" pitchFamily="34" charset="0"/>
              </a:rPr>
              <a:t>Scarborough, Ryedale, Whitby, and Pocklington Community</a:t>
            </a:r>
            <a:endParaRPr lang="en-GB" sz="1050" b="1" dirty="0">
              <a:solidFill>
                <a:schemeClr val="bg1"/>
              </a:solidFill>
              <a:latin typeface="Frutiger LT Std 55 Roman" pitchFamily="34" charset="0"/>
            </a:endParaRPr>
          </a:p>
        </p:txBody>
      </p:sp>
      <p:cxnSp>
        <p:nvCxnSpPr>
          <p:cNvPr id="21" name="Straight Connector 20"/>
          <p:cNvCxnSpPr/>
          <p:nvPr/>
        </p:nvCxnSpPr>
        <p:spPr>
          <a:xfrm>
            <a:off x="6593632" y="0"/>
            <a:ext cx="0" cy="6858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298262" y="0"/>
            <a:ext cx="0" cy="685800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rot="5400000">
            <a:off x="3162708" y="3310578"/>
            <a:ext cx="3642800" cy="3100063"/>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TextBox 23"/>
          <p:cNvSpPr txBox="1"/>
          <p:nvPr/>
        </p:nvSpPr>
        <p:spPr>
          <a:xfrm>
            <a:off x="3390822" y="3174046"/>
            <a:ext cx="3159242" cy="1754326"/>
          </a:xfrm>
          <a:prstGeom prst="rect">
            <a:avLst/>
          </a:prstGeom>
          <a:noFill/>
        </p:spPr>
        <p:txBody>
          <a:bodyPr wrap="square" rtlCol="0">
            <a:spAutoFit/>
          </a:bodyPr>
          <a:lstStyle/>
          <a:p>
            <a:r>
              <a:rPr lang="en-GB" sz="1200" b="1" u="sng" dirty="0">
                <a:solidFill>
                  <a:schemeClr val="bg1"/>
                </a:solidFill>
                <a:latin typeface="Arial" panose="020B0604020202020204" pitchFamily="34" charset="0"/>
                <a:cs typeface="Arial" panose="020B0604020202020204" pitchFamily="34" charset="0"/>
              </a:rPr>
              <a:t>Humber Teaching NHS Foundation Trust </a:t>
            </a:r>
          </a:p>
          <a:p>
            <a:r>
              <a:rPr lang="en-GB" sz="1200" b="1" u="sng" dirty="0">
                <a:solidFill>
                  <a:schemeClr val="bg1"/>
                </a:solidFill>
                <a:latin typeface="Arial" panose="020B0604020202020204" pitchFamily="34" charset="0"/>
                <a:cs typeface="Arial" panose="020B0604020202020204" pitchFamily="34" charset="0"/>
              </a:rPr>
              <a:t>Complaints and Feedback team </a:t>
            </a:r>
          </a:p>
          <a:p>
            <a:endParaRPr lang="en-GB" sz="1200" b="1" dirty="0">
              <a:solidFill>
                <a:schemeClr val="bg1"/>
              </a:solidFill>
              <a:latin typeface="Arial" panose="020B0604020202020204" pitchFamily="34" charset="0"/>
              <a:cs typeface="Arial" panose="020B0604020202020204" pitchFamily="34" charset="0"/>
            </a:endParaRPr>
          </a:p>
          <a:p>
            <a:r>
              <a:rPr lang="en-GB" sz="1200" dirty="0">
                <a:solidFill>
                  <a:schemeClr val="bg1"/>
                </a:solidFill>
                <a:latin typeface="Arial" panose="020B0604020202020204" pitchFamily="34" charset="0"/>
                <a:cs typeface="Arial" panose="020B0604020202020204" pitchFamily="34" charset="0"/>
              </a:rPr>
              <a:t>Humber Teaching NHS Foundation Trust</a:t>
            </a:r>
          </a:p>
          <a:p>
            <a:r>
              <a:rPr lang="en-GB" sz="1200" dirty="0">
                <a:solidFill>
                  <a:schemeClr val="bg1"/>
                </a:solidFill>
                <a:latin typeface="Arial" panose="020B0604020202020204" pitchFamily="34" charset="0"/>
                <a:cs typeface="Arial" panose="020B0604020202020204" pitchFamily="34" charset="0"/>
              </a:rPr>
              <a:t>Trust Headquarters</a:t>
            </a:r>
          </a:p>
          <a:p>
            <a:r>
              <a:rPr lang="en-GB" sz="1200" dirty="0">
                <a:solidFill>
                  <a:schemeClr val="bg1"/>
                </a:solidFill>
                <a:latin typeface="Arial" panose="020B0604020202020204" pitchFamily="34" charset="0"/>
                <a:cs typeface="Arial" panose="020B0604020202020204" pitchFamily="34" charset="0"/>
              </a:rPr>
              <a:t>Willerby Hill</a:t>
            </a:r>
          </a:p>
          <a:p>
            <a:r>
              <a:rPr lang="en-GB" sz="1200" dirty="0">
                <a:solidFill>
                  <a:schemeClr val="bg1"/>
                </a:solidFill>
                <a:latin typeface="Arial" panose="020B0604020202020204" pitchFamily="34" charset="0"/>
                <a:cs typeface="Arial" panose="020B0604020202020204" pitchFamily="34" charset="0"/>
              </a:rPr>
              <a:t>Beverly Road</a:t>
            </a:r>
          </a:p>
          <a:p>
            <a:r>
              <a:rPr lang="en-GB" sz="1200" dirty="0">
                <a:solidFill>
                  <a:schemeClr val="bg1"/>
                </a:solidFill>
                <a:latin typeface="Arial" panose="020B0604020202020204" pitchFamily="34" charset="0"/>
                <a:cs typeface="Arial" panose="020B0604020202020204" pitchFamily="34" charset="0"/>
              </a:rPr>
              <a:t>Willerby</a:t>
            </a:r>
          </a:p>
          <a:p>
            <a:r>
              <a:rPr lang="en-GB" sz="1200" dirty="0">
                <a:solidFill>
                  <a:schemeClr val="bg1"/>
                </a:solidFill>
                <a:latin typeface="Arial" panose="020B0604020202020204" pitchFamily="34" charset="0"/>
                <a:cs typeface="Arial" panose="020B0604020202020204" pitchFamily="34" charset="0"/>
              </a:rPr>
              <a:t>HU10 6ED</a:t>
            </a:r>
          </a:p>
        </p:txBody>
      </p:sp>
      <p:sp>
        <p:nvSpPr>
          <p:cNvPr id="25" name="TextBox 24"/>
          <p:cNvSpPr txBox="1"/>
          <p:nvPr/>
        </p:nvSpPr>
        <p:spPr>
          <a:xfrm>
            <a:off x="3434077" y="379997"/>
            <a:ext cx="4557886" cy="338554"/>
          </a:xfrm>
          <a:prstGeom prst="rect">
            <a:avLst/>
          </a:prstGeom>
          <a:noFill/>
        </p:spPr>
        <p:txBody>
          <a:bodyPr wrap="square" rtlCol="0">
            <a:spAutoFit/>
          </a:bodyPr>
          <a:lstStyle/>
          <a:p>
            <a:r>
              <a:rPr lang="en-GB" sz="1600" b="1" dirty="0">
                <a:solidFill>
                  <a:srgbClr val="005EB8"/>
                </a:solidFill>
                <a:latin typeface="Frutiger LT Std 55 Roman" pitchFamily="34" charset="0"/>
              </a:rPr>
              <a:t>CONTACT US</a:t>
            </a:r>
          </a:p>
        </p:txBody>
      </p:sp>
      <p:pic>
        <p:nvPicPr>
          <p:cNvPr id="27"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38279" y="416490"/>
            <a:ext cx="244449" cy="2444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 name="TextBox 29"/>
          <p:cNvSpPr txBox="1"/>
          <p:nvPr/>
        </p:nvSpPr>
        <p:spPr>
          <a:xfrm>
            <a:off x="3407272" y="684717"/>
            <a:ext cx="3018485" cy="2031325"/>
          </a:xfrm>
          <a:prstGeom prst="rect">
            <a:avLst/>
          </a:prstGeom>
          <a:noFill/>
        </p:spPr>
        <p:txBody>
          <a:bodyPr wrap="square" rtlCol="0">
            <a:spAutoFit/>
          </a:bodyPr>
          <a:lstStyle/>
          <a:p>
            <a:r>
              <a:rPr lang="en-GB" sz="1050" b="1" dirty="0">
                <a:solidFill>
                  <a:srgbClr val="445563"/>
                </a:solidFill>
                <a:latin typeface="Arial" panose="020B0604020202020204" pitchFamily="34" charset="0"/>
                <a:cs typeface="Arial" panose="020B0604020202020204" pitchFamily="34" charset="0"/>
              </a:rPr>
              <a:t>Community Services for Scarborough, Ryedale, Whitby and Pocklington</a:t>
            </a:r>
          </a:p>
          <a:p>
            <a:r>
              <a:rPr lang="en-GB" sz="1050" b="1" dirty="0">
                <a:solidFill>
                  <a:srgbClr val="445563"/>
                </a:solidFill>
                <a:latin typeface="Arial" panose="020B0604020202020204" pitchFamily="34" charset="0"/>
                <a:cs typeface="Arial" panose="020B0604020202020204" pitchFamily="34" charset="0"/>
              </a:rPr>
              <a:t>Tel: 01653 609609</a:t>
            </a:r>
          </a:p>
          <a:p>
            <a:r>
              <a:rPr lang="en-GB" sz="1050" b="1" dirty="0">
                <a:solidFill>
                  <a:srgbClr val="445563"/>
                </a:solidFill>
                <a:latin typeface="Arial" panose="020B0604020202020204" pitchFamily="34" charset="0"/>
                <a:cs typeface="Arial" panose="020B0604020202020204" pitchFamily="34" charset="0"/>
              </a:rPr>
              <a:t>Email: </a:t>
            </a:r>
            <a:r>
              <a:rPr lang="en-GB" sz="1050" b="1" dirty="0">
                <a:solidFill>
                  <a:srgbClr val="445563"/>
                </a:solidFill>
                <a:latin typeface="Arial" panose="020B0604020202020204" pitchFamily="34" charset="0"/>
                <a:cs typeface="Arial" panose="020B0604020202020204" pitchFamily="34" charset="0"/>
                <a:hlinkClick r:id="rId7"/>
              </a:rPr>
              <a:t>hnf-tr-csspoc@nhs.net</a:t>
            </a:r>
            <a:endParaRPr lang="en-GB" sz="1050" b="1" dirty="0">
              <a:solidFill>
                <a:srgbClr val="445563"/>
              </a:solidFill>
              <a:latin typeface="Arial" panose="020B0604020202020204" pitchFamily="34" charset="0"/>
              <a:cs typeface="Arial" panose="020B0604020202020204" pitchFamily="34" charset="0"/>
            </a:endParaRPr>
          </a:p>
          <a:p>
            <a:endParaRPr lang="en-GB" sz="1050" b="1" dirty="0">
              <a:solidFill>
                <a:srgbClr val="445563"/>
              </a:solidFill>
              <a:latin typeface="Arial" panose="020B0604020202020204" pitchFamily="34" charset="0"/>
              <a:cs typeface="Arial" panose="020B0604020202020204" pitchFamily="34" charset="0"/>
            </a:endParaRPr>
          </a:p>
          <a:p>
            <a:r>
              <a:rPr lang="en-GB" sz="1050" b="1" dirty="0">
                <a:solidFill>
                  <a:srgbClr val="445563"/>
                </a:solidFill>
                <a:latin typeface="Arial" panose="020B0604020202020204" pitchFamily="34" charset="0"/>
                <a:cs typeface="Arial" panose="020B0604020202020204" pitchFamily="34" charset="0"/>
              </a:rPr>
              <a:t>Please contact your GP, or 111 </a:t>
            </a:r>
            <a:r>
              <a:rPr lang="en-GB" sz="1050" dirty="0">
                <a:solidFill>
                  <a:srgbClr val="445563"/>
                </a:solidFill>
                <a:latin typeface="Arial" panose="020B0604020202020204" pitchFamily="34" charset="0"/>
                <a:cs typeface="Arial" panose="020B0604020202020204" pitchFamily="34" charset="0"/>
              </a:rPr>
              <a:t>(which is available 24 hours a day, 7 days a week),</a:t>
            </a:r>
          </a:p>
          <a:p>
            <a:r>
              <a:rPr lang="en-GB" sz="1050" dirty="0">
                <a:solidFill>
                  <a:srgbClr val="445563"/>
                </a:solidFill>
                <a:latin typeface="Arial" panose="020B0604020202020204" pitchFamily="34" charset="0"/>
                <a:cs typeface="Arial" panose="020B0604020202020204" pitchFamily="34" charset="0"/>
              </a:rPr>
              <a:t>if you have an urgent medical problem and you’re not sure what to do</a:t>
            </a:r>
          </a:p>
          <a:p>
            <a:endParaRPr lang="en-GB" sz="1050" dirty="0">
              <a:solidFill>
                <a:srgbClr val="445563"/>
              </a:solidFill>
              <a:latin typeface="Arial" panose="020B0604020202020204" pitchFamily="34" charset="0"/>
              <a:cs typeface="Arial" panose="020B0604020202020204" pitchFamily="34" charset="0"/>
            </a:endParaRPr>
          </a:p>
          <a:p>
            <a:r>
              <a:rPr lang="en-GB" sz="1050" b="1" dirty="0">
                <a:solidFill>
                  <a:srgbClr val="445563"/>
                </a:solidFill>
                <a:latin typeface="Arial" panose="020B0604020202020204" pitchFamily="34" charset="0"/>
                <a:cs typeface="Arial" panose="020B0604020202020204" pitchFamily="34" charset="0"/>
              </a:rPr>
              <a:t>Please call 999 </a:t>
            </a:r>
            <a:r>
              <a:rPr lang="en-GB" sz="1050" dirty="0">
                <a:solidFill>
                  <a:srgbClr val="445563"/>
                </a:solidFill>
                <a:latin typeface="Arial" panose="020B0604020202020204" pitchFamily="34" charset="0"/>
                <a:cs typeface="Arial" panose="020B0604020202020204" pitchFamily="34" charset="0"/>
              </a:rPr>
              <a:t>in the event of a life threatening emergency </a:t>
            </a:r>
            <a:endParaRPr lang="en-GB" sz="1050" dirty="0">
              <a:solidFill>
                <a:srgbClr val="445563"/>
              </a:solidFill>
              <a:highlight>
                <a:srgbClr val="FFFF00"/>
              </a:highlight>
              <a:latin typeface="Arial" panose="020B0604020202020204" pitchFamily="34" charset="0"/>
              <a:cs typeface="Arial" panose="020B0604020202020204" pitchFamily="34" charset="0"/>
            </a:endParaRPr>
          </a:p>
        </p:txBody>
      </p:sp>
      <p:pic>
        <p:nvPicPr>
          <p:cNvPr id="46" name="Picture 4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65311" y="5079519"/>
            <a:ext cx="149681" cy="149681"/>
          </a:xfrm>
          <a:prstGeom prst="rect">
            <a:avLst/>
          </a:prstGeom>
        </p:spPr>
      </p:pic>
      <p:pic>
        <p:nvPicPr>
          <p:cNvPr id="48" name="Picture 4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42832" y="5424202"/>
            <a:ext cx="149681" cy="149681"/>
          </a:xfrm>
          <a:prstGeom prst="rect">
            <a:avLst/>
          </a:prstGeom>
        </p:spPr>
      </p:pic>
      <p:sp>
        <p:nvSpPr>
          <p:cNvPr id="49" name="TextBox 48"/>
          <p:cNvSpPr txBox="1"/>
          <p:nvPr/>
        </p:nvSpPr>
        <p:spPr>
          <a:xfrm>
            <a:off x="4080540" y="5019380"/>
            <a:ext cx="1952580"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01482 303930</a:t>
            </a:r>
          </a:p>
        </p:txBody>
      </p:sp>
      <p:sp>
        <p:nvSpPr>
          <p:cNvPr id="51" name="TextBox 50"/>
          <p:cNvSpPr txBox="1"/>
          <p:nvPr/>
        </p:nvSpPr>
        <p:spPr>
          <a:xfrm>
            <a:off x="4071655" y="5385459"/>
            <a:ext cx="2092339"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HNF-complaints@nhs.net </a:t>
            </a:r>
          </a:p>
        </p:txBody>
      </p:sp>
      <p:pic>
        <p:nvPicPr>
          <p:cNvPr id="52" name="Picture 5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V="1">
            <a:off x="3865313" y="5813579"/>
            <a:ext cx="104990" cy="104990"/>
          </a:xfrm>
          <a:prstGeom prst="rect">
            <a:avLst/>
          </a:prstGeom>
        </p:spPr>
      </p:pic>
      <p:pic>
        <p:nvPicPr>
          <p:cNvPr id="53" name="Picture 5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865311" y="6100566"/>
            <a:ext cx="149681" cy="149681"/>
          </a:xfrm>
          <a:prstGeom prst="rect">
            <a:avLst/>
          </a:prstGeom>
        </p:spPr>
      </p:pic>
      <p:pic>
        <p:nvPicPr>
          <p:cNvPr id="54" name="Picture 5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865311" y="6392552"/>
            <a:ext cx="149681" cy="149681"/>
          </a:xfrm>
          <a:prstGeom prst="rect">
            <a:avLst/>
          </a:prstGeom>
        </p:spPr>
      </p:pic>
      <p:sp>
        <p:nvSpPr>
          <p:cNvPr id="55" name="TextBox 54"/>
          <p:cNvSpPr txBox="1"/>
          <p:nvPr/>
        </p:nvSpPr>
        <p:spPr>
          <a:xfrm>
            <a:off x="4080479" y="5743697"/>
            <a:ext cx="1356747"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HumberNHSFT</a:t>
            </a:r>
          </a:p>
        </p:txBody>
      </p:sp>
      <p:sp>
        <p:nvSpPr>
          <p:cNvPr id="56" name="TextBox 55"/>
          <p:cNvSpPr txBox="1"/>
          <p:nvPr/>
        </p:nvSpPr>
        <p:spPr>
          <a:xfrm>
            <a:off x="4088903" y="6024501"/>
            <a:ext cx="1356747"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HumberNHSFT</a:t>
            </a:r>
          </a:p>
        </p:txBody>
      </p:sp>
      <p:sp>
        <p:nvSpPr>
          <p:cNvPr id="57" name="TextBox 56"/>
          <p:cNvSpPr txBox="1"/>
          <p:nvPr/>
        </p:nvSpPr>
        <p:spPr>
          <a:xfrm>
            <a:off x="4069974" y="6344093"/>
            <a:ext cx="1356747"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humber.nhs.uk</a:t>
            </a:r>
          </a:p>
        </p:txBody>
      </p:sp>
      <p:sp>
        <p:nvSpPr>
          <p:cNvPr id="58" name="Rounded Rectangle 57"/>
          <p:cNvSpPr/>
          <p:nvPr/>
        </p:nvSpPr>
        <p:spPr>
          <a:xfrm>
            <a:off x="207408" y="4627757"/>
            <a:ext cx="2994583" cy="1995596"/>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latin typeface="Arial" panose="020B0604020202020204" pitchFamily="34" charset="0"/>
                <a:cs typeface="Arial" panose="020B0604020202020204" pitchFamily="34" charset="0"/>
              </a:rPr>
              <a:t>Respect—Our staff will treat you with dignity and respect at all times. We expect polite behaviour towards our staff</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No Smoking -</a:t>
            </a:r>
            <a:r>
              <a:rPr lang="en-GB" sz="1200" dirty="0">
                <a:latin typeface="Arial" panose="020B0604020202020204" pitchFamily="34" charset="0"/>
                <a:cs typeface="Arial" panose="020B0604020202020204" pitchFamily="34" charset="0"/>
              </a:rPr>
              <a:t>To protect the health of our staff we will  request that you do not smoke during our visits. </a:t>
            </a:r>
          </a:p>
        </p:txBody>
      </p:sp>
      <p:pic>
        <p:nvPicPr>
          <p:cNvPr id="4" name="Picture 3" descr="A group of people in uniform&#10;&#10;Description automatically generated with low confidence">
            <a:extLst>
              <a:ext uri="{FF2B5EF4-FFF2-40B4-BE49-F238E27FC236}">
                <a16:creationId xmlns:a16="http://schemas.microsoft.com/office/drawing/2014/main" id="{1E36A760-59DD-4B25-AE3A-16E7FF04536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rot="5400000">
            <a:off x="-437877" y="937024"/>
            <a:ext cx="4289633" cy="2767563"/>
          </a:xfrm>
          <a:prstGeom prst="rect">
            <a:avLst/>
          </a:prstGeom>
        </p:spPr>
      </p:pic>
    </p:spTree>
    <p:extLst>
      <p:ext uri="{BB962C8B-B14F-4D97-AF65-F5344CB8AC3E}">
        <p14:creationId xmlns:p14="http://schemas.microsoft.com/office/powerpoint/2010/main" val="3862457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lowchart: Delay 5"/>
          <p:cNvSpPr/>
          <p:nvPr/>
        </p:nvSpPr>
        <p:spPr>
          <a:xfrm>
            <a:off x="5673080" y="1561876"/>
            <a:ext cx="2016224" cy="2011140"/>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Arc 10"/>
          <p:cNvSpPr/>
          <p:nvPr/>
        </p:nvSpPr>
        <p:spPr>
          <a:xfrm rot="16200000">
            <a:off x="5813978" y="3395084"/>
            <a:ext cx="988950" cy="1152126"/>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2" name="Arc 11"/>
          <p:cNvSpPr/>
          <p:nvPr/>
        </p:nvSpPr>
        <p:spPr>
          <a:xfrm rot="10800000">
            <a:off x="5731817" y="4130078"/>
            <a:ext cx="899591" cy="1099121"/>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3" name="Arc 12"/>
          <p:cNvSpPr/>
          <p:nvPr/>
        </p:nvSpPr>
        <p:spPr>
          <a:xfrm rot="10800000">
            <a:off x="5723084" y="554062"/>
            <a:ext cx="899591" cy="1099121"/>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4" name="Arc 13"/>
          <p:cNvSpPr/>
          <p:nvPr/>
        </p:nvSpPr>
        <p:spPr>
          <a:xfrm rot="16200000">
            <a:off x="5809216" y="94401"/>
            <a:ext cx="988950" cy="1152126"/>
          </a:xfrm>
          <a:prstGeom prst="arc">
            <a:avLst>
              <a:gd name="adj1" fmla="val 16200000"/>
              <a:gd name="adj2" fmla="val 21560646"/>
            </a:avLst>
          </a:prstGeom>
          <a:noFill/>
          <a:ln w="18415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cxnSp>
        <p:nvCxnSpPr>
          <p:cNvPr id="21" name="Straight Connector 20"/>
          <p:cNvCxnSpPr/>
          <p:nvPr/>
        </p:nvCxnSpPr>
        <p:spPr>
          <a:xfrm>
            <a:off x="6593632" y="0"/>
            <a:ext cx="0" cy="6858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298262" y="0"/>
            <a:ext cx="0" cy="685800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488504" y="1004457"/>
            <a:ext cx="2664296" cy="600164"/>
          </a:xfrm>
          <a:prstGeom prst="rect">
            <a:avLst/>
          </a:prstGeom>
          <a:noFill/>
        </p:spPr>
        <p:txBody>
          <a:bodyPr wrap="square" rtlCol="0">
            <a:spAutoFit/>
          </a:bodyPr>
          <a:lstStyle/>
          <a:p>
            <a:r>
              <a:rPr lang="en-GB" sz="1100" dirty="0">
                <a:solidFill>
                  <a:schemeClr val="bg1"/>
                </a:solidFill>
                <a:latin typeface="Frutiger LT Std 55 Roman" pitchFamily="34" charset="0"/>
              </a:rPr>
              <a:t>Supporting young people</a:t>
            </a:r>
          </a:p>
          <a:p>
            <a:r>
              <a:rPr lang="en-GB" sz="1100" dirty="0">
                <a:solidFill>
                  <a:schemeClr val="bg1"/>
                </a:solidFill>
                <a:latin typeface="Frutiger LT Std 55 Roman" pitchFamily="34" charset="0"/>
              </a:rPr>
              <a:t>and their families in Hull and</a:t>
            </a:r>
          </a:p>
          <a:p>
            <a:r>
              <a:rPr lang="en-GB" sz="1100" dirty="0">
                <a:solidFill>
                  <a:schemeClr val="bg1"/>
                </a:solidFill>
                <a:latin typeface="Frutiger LT Std 55 Roman" pitchFamily="34" charset="0"/>
              </a:rPr>
              <a:t>the East Riding of Yorkshire.</a:t>
            </a:r>
            <a:endParaRPr lang="en-GB" sz="1100" dirty="0">
              <a:solidFill>
                <a:schemeClr val="bg1"/>
              </a:solidFill>
              <a:latin typeface="Frutiger LT Std 55 Roman" pitchFamily="34" charset="0"/>
              <a:cs typeface="Arial" panose="020B0604020202020204" pitchFamily="34" charset="0"/>
            </a:endParaRPr>
          </a:p>
        </p:txBody>
      </p:sp>
      <p:sp>
        <p:nvSpPr>
          <p:cNvPr id="60" name="TextBox 59"/>
          <p:cNvSpPr txBox="1"/>
          <p:nvPr/>
        </p:nvSpPr>
        <p:spPr>
          <a:xfrm>
            <a:off x="235801" y="32298"/>
            <a:ext cx="3076568" cy="6888745"/>
          </a:xfrm>
          <a:prstGeom prst="rect">
            <a:avLst/>
          </a:prstGeom>
          <a:noFill/>
        </p:spPr>
        <p:txBody>
          <a:bodyPr wrap="square" rtlCol="0">
            <a:spAutoFit/>
          </a:bodyPr>
          <a:lstStyle/>
          <a:p>
            <a:pPr>
              <a:lnSpc>
                <a:spcPct val="107000"/>
              </a:lnSpc>
            </a:pPr>
            <a:r>
              <a:rPr lang="en-GB" sz="1100" b="1" dirty="0">
                <a:solidFill>
                  <a:srgbClr val="0070C0"/>
                </a:solidFill>
                <a:effectLst/>
                <a:latin typeface="Arial" panose="020B0604020202020204" pitchFamily="34" charset="0"/>
                <a:ea typeface="Calibri" panose="020F0502020204030204" pitchFamily="34" charset="0"/>
              </a:rPr>
              <a:t>Who is this service for?</a:t>
            </a:r>
            <a:endParaRPr lang="en-GB" sz="1100" dirty="0">
              <a:effectLst/>
              <a:latin typeface="Arial" panose="020B0604020202020204" pitchFamily="34" charset="0"/>
              <a:ea typeface="Calibri" panose="020F0502020204030204" pitchFamily="34" charset="0"/>
            </a:endParaRPr>
          </a:p>
          <a:p>
            <a:pPr>
              <a:lnSpc>
                <a:spcPct val="107000"/>
              </a:lnSpc>
              <a:spcAft>
                <a:spcPts val="600"/>
              </a:spcAft>
            </a:pPr>
            <a:r>
              <a:rPr lang="en-GB" sz="1100" dirty="0">
                <a:effectLst/>
                <a:latin typeface="Arial" panose="020B0604020202020204" pitchFamily="34" charset="0"/>
                <a:ea typeface="Calibri" panose="020F0502020204030204" pitchFamily="34" charset="0"/>
              </a:rPr>
              <a:t>A health or Social Care Professional has agreed with you that you or the person you are caring for may be experiencing difficulties at home, which need a nurse to visit and help with. Examples of when you might need this service include:</a:t>
            </a:r>
          </a:p>
          <a:p>
            <a:pPr marL="171450" indent="-171450">
              <a:lnSpc>
                <a:spcPct val="107000"/>
              </a:lnSpc>
              <a:spcAft>
                <a:spcPts val="600"/>
              </a:spcAft>
              <a:buFont typeface="Wingdings" panose="05000000000000000000" pitchFamily="2" charset="2"/>
              <a:buChar char="Ø"/>
            </a:pPr>
            <a:r>
              <a:rPr lang="en-GB" sz="1100" dirty="0">
                <a:latin typeface="Arial" panose="020B0604020202020204" pitchFamily="34" charset="0"/>
                <a:ea typeface="Calibri" panose="020F0502020204030204" pitchFamily="34" charset="0"/>
              </a:rPr>
              <a:t>Leg ulceration and wound care management</a:t>
            </a:r>
          </a:p>
          <a:p>
            <a:pPr marL="171450" indent="-171450">
              <a:lnSpc>
                <a:spcPct val="107000"/>
              </a:lnSpc>
              <a:spcAft>
                <a:spcPts val="600"/>
              </a:spcAft>
              <a:buFont typeface="Wingdings" panose="05000000000000000000" pitchFamily="2" charset="2"/>
              <a:buChar char="Ø"/>
            </a:pPr>
            <a:r>
              <a:rPr lang="en-GB" sz="1100" dirty="0">
                <a:latin typeface="Arial" panose="020B0604020202020204" pitchFamily="34" charset="0"/>
                <a:ea typeface="Calibri" panose="020F0502020204030204" pitchFamily="34" charset="0"/>
              </a:rPr>
              <a:t>Bladder and bowel care</a:t>
            </a:r>
            <a:endParaRPr lang="en-GB" sz="1100" dirty="0">
              <a:effectLst/>
              <a:latin typeface="Arial" panose="020B0604020202020204" pitchFamily="34" charset="0"/>
              <a:ea typeface="Calibri" panose="020F0502020204030204" pitchFamily="34" charset="0"/>
            </a:endParaRPr>
          </a:p>
          <a:p>
            <a:pPr marL="171450" indent="-171450">
              <a:lnSpc>
                <a:spcPct val="107000"/>
              </a:lnSpc>
              <a:spcAft>
                <a:spcPts val="600"/>
              </a:spcAft>
              <a:buFont typeface="Wingdings" panose="05000000000000000000" pitchFamily="2" charset="2"/>
              <a:buChar char="Ø"/>
            </a:pPr>
            <a:r>
              <a:rPr lang="en-GB" sz="1100" dirty="0">
                <a:latin typeface="Arial" panose="020B0604020202020204" pitchFamily="34" charset="0"/>
                <a:ea typeface="Calibri" panose="020F0502020204030204" pitchFamily="34" charset="0"/>
              </a:rPr>
              <a:t>Palliative and end of life care</a:t>
            </a:r>
          </a:p>
          <a:p>
            <a:pPr marL="171450" indent="-171450">
              <a:lnSpc>
                <a:spcPct val="107000"/>
              </a:lnSpc>
              <a:spcAft>
                <a:spcPts val="600"/>
              </a:spcAft>
              <a:buFont typeface="Wingdings" panose="05000000000000000000" pitchFamily="2" charset="2"/>
              <a:buChar char="Ø"/>
            </a:pPr>
            <a:r>
              <a:rPr lang="en-GB" sz="1100" dirty="0">
                <a:latin typeface="Arial" panose="020B0604020202020204" pitchFamily="34" charset="0"/>
                <a:ea typeface="Calibri" panose="020F0502020204030204" pitchFamily="34" charset="0"/>
              </a:rPr>
              <a:t>Diabetes care</a:t>
            </a:r>
            <a:endParaRPr lang="en-GB" sz="1100" dirty="0">
              <a:effectLst/>
              <a:latin typeface="Arial" panose="020B0604020202020204" pitchFamily="34" charset="0"/>
              <a:ea typeface="Calibri" panose="020F0502020204030204" pitchFamily="34" charset="0"/>
            </a:endParaRPr>
          </a:p>
          <a:p>
            <a:pPr marL="171450" indent="-171450">
              <a:lnSpc>
                <a:spcPct val="107000"/>
              </a:lnSpc>
              <a:spcAft>
                <a:spcPts val="600"/>
              </a:spcAft>
              <a:buFont typeface="Wingdings" panose="05000000000000000000" pitchFamily="2" charset="2"/>
              <a:buChar char="Ø"/>
            </a:pPr>
            <a:r>
              <a:rPr lang="en-GB" sz="1100" dirty="0">
                <a:latin typeface="Arial" panose="020B0604020202020204" pitchFamily="34" charset="0"/>
                <a:ea typeface="Calibri" panose="020F0502020204030204" pitchFamily="34" charset="0"/>
              </a:rPr>
              <a:t>Injectable medication</a:t>
            </a:r>
          </a:p>
          <a:p>
            <a:pPr marL="171450" indent="-171450">
              <a:lnSpc>
                <a:spcPct val="107000"/>
              </a:lnSpc>
              <a:spcAft>
                <a:spcPts val="600"/>
              </a:spcAft>
              <a:buFont typeface="Wingdings" panose="05000000000000000000" pitchFamily="2" charset="2"/>
              <a:buChar char="Ø"/>
            </a:pPr>
            <a:r>
              <a:rPr lang="en-GB" sz="1100" dirty="0">
                <a:latin typeface="Arial" panose="020B0604020202020204" pitchFamily="34" charset="0"/>
                <a:ea typeface="Calibri" panose="020F0502020204030204" pitchFamily="34" charset="0"/>
              </a:rPr>
              <a:t>Support and treatment of chronic disease/ frailty</a:t>
            </a:r>
          </a:p>
          <a:p>
            <a:pPr marL="171450" indent="-171450">
              <a:lnSpc>
                <a:spcPct val="107000"/>
              </a:lnSpc>
              <a:spcAft>
                <a:spcPts val="600"/>
              </a:spcAft>
              <a:buFont typeface="Wingdings" panose="05000000000000000000" pitchFamily="2" charset="2"/>
              <a:buChar char="Ø"/>
            </a:pPr>
            <a:r>
              <a:rPr lang="en-GB" sz="1100" dirty="0">
                <a:latin typeface="Arial" panose="020B0604020202020204" pitchFamily="34" charset="0"/>
                <a:ea typeface="Calibri" panose="020F0502020204030204" pitchFamily="34" charset="0"/>
              </a:rPr>
              <a:t> Diagnostic tests – for example blood and urine tests </a:t>
            </a:r>
            <a:endParaRPr lang="en-GB" sz="1100" dirty="0">
              <a:effectLst/>
              <a:latin typeface="Arial" panose="020B0604020202020204" pitchFamily="34" charset="0"/>
              <a:ea typeface="Calibri" panose="020F0502020204030204" pitchFamily="34" charset="0"/>
            </a:endParaRPr>
          </a:p>
          <a:p>
            <a:pPr>
              <a:lnSpc>
                <a:spcPct val="107000"/>
              </a:lnSpc>
            </a:pPr>
            <a:r>
              <a:rPr lang="en-GB" sz="1100" b="1" dirty="0">
                <a:solidFill>
                  <a:srgbClr val="0070C0"/>
                </a:solidFill>
                <a:effectLst/>
                <a:latin typeface="Arial" panose="020B0604020202020204" pitchFamily="34" charset="0"/>
                <a:ea typeface="Calibri" panose="020F0502020204030204" pitchFamily="34" charset="0"/>
              </a:rPr>
              <a:t>Why</a:t>
            </a:r>
            <a:r>
              <a:rPr lang="en-GB" sz="1100" dirty="0">
                <a:effectLst/>
                <a:latin typeface="Arial" panose="020B0604020202020204" pitchFamily="34" charset="0"/>
                <a:ea typeface="Calibri" panose="020F0502020204030204" pitchFamily="34" charset="0"/>
              </a:rPr>
              <a:t> </a:t>
            </a:r>
            <a:r>
              <a:rPr lang="en-GB" sz="1100" b="1" dirty="0">
                <a:solidFill>
                  <a:srgbClr val="0070C0"/>
                </a:solidFill>
                <a:effectLst/>
                <a:latin typeface="Arial" panose="020B0604020202020204" pitchFamily="34" charset="0"/>
                <a:ea typeface="Calibri" panose="020F0502020204030204" pitchFamily="34" charset="0"/>
              </a:rPr>
              <a:t>you</a:t>
            </a:r>
            <a:r>
              <a:rPr lang="en-GB" sz="1100" dirty="0">
                <a:effectLst/>
                <a:latin typeface="Arial" panose="020B0604020202020204" pitchFamily="34" charset="0"/>
                <a:ea typeface="Calibri" panose="020F0502020204030204" pitchFamily="34" charset="0"/>
              </a:rPr>
              <a:t> </a:t>
            </a:r>
            <a:r>
              <a:rPr lang="en-GB" sz="1100" b="1" dirty="0">
                <a:solidFill>
                  <a:srgbClr val="0070C0"/>
                </a:solidFill>
                <a:effectLst/>
                <a:latin typeface="Arial" panose="020B0604020202020204" pitchFamily="34" charset="0"/>
                <a:ea typeface="Calibri" panose="020F0502020204030204" pitchFamily="34" charset="0"/>
              </a:rPr>
              <a:t>might</a:t>
            </a:r>
            <a:r>
              <a:rPr lang="en-GB" sz="1100" dirty="0">
                <a:effectLst/>
                <a:latin typeface="Arial" panose="020B0604020202020204" pitchFamily="34" charset="0"/>
                <a:ea typeface="Calibri" panose="020F0502020204030204" pitchFamily="34" charset="0"/>
              </a:rPr>
              <a:t> </a:t>
            </a:r>
            <a:r>
              <a:rPr lang="en-GB" sz="1100" b="1" dirty="0">
                <a:solidFill>
                  <a:srgbClr val="0070C0"/>
                </a:solidFill>
                <a:effectLst/>
                <a:latin typeface="Arial" panose="020B0604020202020204" pitchFamily="34" charset="0"/>
                <a:ea typeface="Calibri" panose="020F0502020204030204" pitchFamily="34" charset="0"/>
              </a:rPr>
              <a:t>need</a:t>
            </a:r>
            <a:r>
              <a:rPr lang="en-GB" sz="1100" dirty="0">
                <a:effectLst/>
                <a:latin typeface="Arial" panose="020B0604020202020204" pitchFamily="34" charset="0"/>
                <a:ea typeface="Calibri" panose="020F0502020204030204" pitchFamily="34" charset="0"/>
              </a:rPr>
              <a:t> </a:t>
            </a:r>
            <a:r>
              <a:rPr lang="en-GB" sz="1100" b="1" dirty="0">
                <a:solidFill>
                  <a:srgbClr val="0070C0"/>
                </a:solidFill>
                <a:effectLst/>
                <a:latin typeface="Arial" panose="020B0604020202020204" pitchFamily="34" charset="0"/>
                <a:ea typeface="Calibri" panose="020F0502020204030204" pitchFamily="34" charset="0"/>
              </a:rPr>
              <a:t>this</a:t>
            </a:r>
            <a:r>
              <a:rPr lang="en-GB" sz="1100" dirty="0">
                <a:effectLst/>
                <a:latin typeface="Arial" panose="020B0604020202020204" pitchFamily="34" charset="0"/>
                <a:ea typeface="Calibri" panose="020F0502020204030204" pitchFamily="34" charset="0"/>
              </a:rPr>
              <a:t> </a:t>
            </a:r>
            <a:r>
              <a:rPr lang="en-GB" sz="1100" b="1" dirty="0">
                <a:solidFill>
                  <a:srgbClr val="0070C0"/>
                </a:solidFill>
                <a:effectLst/>
                <a:latin typeface="Arial" panose="020B0604020202020204" pitchFamily="34" charset="0"/>
                <a:ea typeface="Calibri" panose="020F0502020204030204" pitchFamily="34" charset="0"/>
              </a:rPr>
              <a:t>service?</a:t>
            </a:r>
            <a:endParaRPr lang="en-GB" sz="1100" dirty="0">
              <a:effectLst/>
              <a:latin typeface="Arial" panose="020B0604020202020204" pitchFamily="34" charset="0"/>
              <a:ea typeface="Calibri" panose="020F0502020204030204" pitchFamily="34" charset="0"/>
            </a:endParaRPr>
          </a:p>
          <a:p>
            <a:pPr>
              <a:lnSpc>
                <a:spcPct val="107000"/>
              </a:lnSpc>
              <a:spcAft>
                <a:spcPts val="600"/>
              </a:spcAft>
            </a:pPr>
            <a:r>
              <a:rPr lang="en-GB" sz="1100" dirty="0">
                <a:effectLst/>
                <a:latin typeface="Arial" panose="020B0604020202020204" pitchFamily="34" charset="0"/>
                <a:ea typeface="Calibri" panose="020F0502020204030204" pitchFamily="34" charset="0"/>
              </a:rPr>
              <a:t>You might need this service if:</a:t>
            </a:r>
          </a:p>
          <a:p>
            <a:pPr marL="342900" lvl="0" indent="-342900">
              <a:buFont typeface="Wingdings" panose="05000000000000000000" pitchFamily="2" charset="2"/>
              <a:buChar char="Ø"/>
            </a:pPr>
            <a:r>
              <a:rPr lang="en-GB" sz="1100" kern="1200" dirty="0">
                <a:solidFill>
                  <a:srgbClr val="000000"/>
                </a:solidFill>
                <a:effectLst/>
                <a:latin typeface="Arial" panose="020B0604020202020204" pitchFamily="34" charset="0"/>
                <a:ea typeface="Times New Roman" panose="02020603050405020304" pitchFamily="18" charset="0"/>
              </a:rPr>
              <a:t>You are over the age of 18</a:t>
            </a:r>
            <a:endParaRPr lang="en-GB" sz="11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Ø"/>
            </a:pPr>
            <a:r>
              <a:rPr lang="en-GB" sz="1100" kern="1200" dirty="0">
                <a:solidFill>
                  <a:srgbClr val="000000"/>
                </a:solidFill>
                <a:effectLst/>
                <a:latin typeface="Arial" panose="020B0604020202020204" pitchFamily="34" charset="0"/>
                <a:ea typeface="Times New Roman" panose="02020603050405020304" pitchFamily="18" charset="0"/>
              </a:rPr>
              <a:t>You are living in </a:t>
            </a:r>
            <a:r>
              <a:rPr lang="en-GB" sz="1100" dirty="0">
                <a:solidFill>
                  <a:srgbClr val="000000"/>
                </a:solidFill>
                <a:latin typeface="Arial" panose="020B0604020202020204" pitchFamily="34" charset="0"/>
                <a:ea typeface="Times New Roman" panose="02020603050405020304" pitchFamily="18" charset="0"/>
              </a:rPr>
              <a:t>your</a:t>
            </a:r>
            <a:r>
              <a:rPr lang="en-GB" sz="1100" kern="1200" dirty="0">
                <a:solidFill>
                  <a:srgbClr val="000000"/>
                </a:solidFill>
                <a:effectLst/>
                <a:latin typeface="Arial" panose="020B0604020202020204" pitchFamily="34" charset="0"/>
                <a:ea typeface="Times New Roman" panose="02020603050405020304" pitchFamily="18" charset="0"/>
              </a:rPr>
              <a:t> own home or a residential/care home setting and are  unable to get to your GP Practice or Health Centre</a:t>
            </a:r>
          </a:p>
          <a:p>
            <a:pPr marL="342900" lvl="0" indent="-342900">
              <a:buFont typeface="Wingdings" panose="05000000000000000000" pitchFamily="2" charset="2"/>
              <a:buChar char="Ø"/>
            </a:pPr>
            <a:r>
              <a:rPr lang="en-GB" sz="1100" dirty="0">
                <a:solidFill>
                  <a:srgbClr val="000000"/>
                </a:solidFill>
                <a:latin typeface="Arial" panose="020B0604020202020204" pitchFamily="34" charset="0"/>
                <a:ea typeface="Times New Roman" panose="02020603050405020304" pitchFamily="18" charset="0"/>
              </a:rPr>
              <a:t>As part of a package of care which helps you to stay at home.</a:t>
            </a:r>
          </a:p>
          <a:p>
            <a:pPr lvl="0"/>
            <a:endParaRPr lang="en-GB" sz="800" dirty="0">
              <a:solidFill>
                <a:srgbClr val="000000"/>
              </a:solidFill>
              <a:latin typeface="Arial" panose="020B0604020202020204" pitchFamily="34" charset="0"/>
              <a:ea typeface="Times New Roman" panose="02020603050405020304" pitchFamily="18" charset="0"/>
            </a:endParaRPr>
          </a:p>
          <a:p>
            <a:r>
              <a:rPr lang="en-GB" sz="1100" b="1" dirty="0">
                <a:solidFill>
                  <a:srgbClr val="005EB8"/>
                </a:solidFill>
                <a:latin typeface="Arial" panose="020B0604020202020204" pitchFamily="34" charset="0"/>
                <a:cs typeface="Arial" panose="020B0604020202020204" pitchFamily="34" charset="0"/>
              </a:rPr>
              <a:t>Equipment Provision</a:t>
            </a:r>
          </a:p>
          <a:p>
            <a:r>
              <a:rPr lang="en-GB" sz="1100" dirty="0">
                <a:latin typeface="Arial" panose="020B0604020202020204" pitchFamily="34" charset="0"/>
                <a:cs typeface="Arial" panose="020B0604020202020204" pitchFamily="34" charset="0"/>
              </a:rPr>
              <a:t>It may be helpful to supply you with equipment to enable you to be at home. Examples include; commodes and pressure relieving mattresses.</a:t>
            </a:r>
          </a:p>
          <a:p>
            <a:r>
              <a:rPr lang="en-GB" sz="1100" dirty="0">
                <a:latin typeface="Arial" panose="020B0604020202020204" pitchFamily="34" charset="0"/>
                <a:cs typeface="Arial" panose="020B0604020202020204" pitchFamily="34" charset="0"/>
              </a:rPr>
              <a:t>Equipment is supplied through an outside company called </a:t>
            </a:r>
            <a:r>
              <a:rPr lang="en-GB" sz="1100" dirty="0" err="1">
                <a:latin typeface="Arial" panose="020B0604020202020204" pitchFamily="34" charset="0"/>
                <a:cs typeface="Arial" panose="020B0604020202020204" pitchFamily="34" charset="0"/>
              </a:rPr>
              <a:t>Medequip</a:t>
            </a:r>
            <a:r>
              <a:rPr lang="en-GB" sz="1100" dirty="0">
                <a:latin typeface="Arial" panose="020B0604020202020204" pitchFamily="34" charset="0"/>
                <a:cs typeface="Arial" panose="020B0604020202020204" pitchFamily="34" charset="0"/>
              </a:rPr>
              <a:t> and will be delivered to your home. </a:t>
            </a:r>
            <a:endParaRPr lang="en-GB" sz="1100" b="1" dirty="0">
              <a:solidFill>
                <a:srgbClr val="005EB8"/>
              </a:solidFill>
              <a:latin typeface="Arial" panose="020B0604020202020204" pitchFamily="34" charset="0"/>
              <a:cs typeface="Arial" panose="020B0604020202020204" pitchFamily="34" charset="0"/>
            </a:endParaRPr>
          </a:p>
        </p:txBody>
      </p:sp>
      <p:sp>
        <p:nvSpPr>
          <p:cNvPr id="43" name="TextBox 42"/>
          <p:cNvSpPr txBox="1"/>
          <p:nvPr/>
        </p:nvSpPr>
        <p:spPr>
          <a:xfrm>
            <a:off x="3496843" y="119346"/>
            <a:ext cx="2951326" cy="8510022"/>
          </a:xfrm>
          <a:prstGeom prst="rect">
            <a:avLst/>
          </a:prstGeom>
          <a:noFill/>
        </p:spPr>
        <p:txBody>
          <a:bodyPr wrap="square" rtlCol="0">
            <a:spAutoFit/>
          </a:bodyPr>
          <a:lstStyle/>
          <a:p>
            <a:r>
              <a:rPr lang="en-GB" sz="1100" b="1" dirty="0">
                <a:solidFill>
                  <a:srgbClr val="005EB8"/>
                </a:solidFill>
                <a:latin typeface="Arial" panose="020B0604020202020204" pitchFamily="34" charset="0"/>
                <a:cs typeface="Arial" panose="020B0604020202020204" pitchFamily="34" charset="0"/>
              </a:rPr>
              <a:t>How this service might be able to help you (not an exhaustive list): </a:t>
            </a:r>
          </a:p>
          <a:p>
            <a:pPr marL="171450" indent="-171450">
              <a:buFont typeface="Wingdings" panose="05000000000000000000" pitchFamily="2" charset="2"/>
              <a:buChar char="Ø"/>
            </a:pPr>
            <a:r>
              <a:rPr lang="en-GB" sz="1100" dirty="0">
                <a:latin typeface="Arial" panose="020B0604020202020204" pitchFamily="34" charset="0"/>
                <a:cs typeface="Arial" panose="020B0604020202020204" pitchFamily="34" charset="0"/>
              </a:rPr>
              <a:t>During a rapid decline linked with frailty</a:t>
            </a:r>
          </a:p>
          <a:p>
            <a:pPr marL="171450" indent="-171450">
              <a:buFont typeface="Wingdings" panose="05000000000000000000" pitchFamily="2" charset="2"/>
              <a:buChar char="Ø"/>
            </a:pPr>
            <a:r>
              <a:rPr lang="en-GB" sz="1100" dirty="0">
                <a:latin typeface="Arial" panose="020B0604020202020204" pitchFamily="34" charset="0"/>
                <a:cs typeface="Arial" panose="020B0604020202020204" pitchFamily="34" charset="0"/>
              </a:rPr>
              <a:t>Palliative care/end of life crisis support</a:t>
            </a:r>
          </a:p>
          <a:p>
            <a:pPr marL="171450" indent="-171450">
              <a:buFont typeface="Wingdings" panose="05000000000000000000" pitchFamily="2" charset="2"/>
              <a:buChar char="Ø"/>
            </a:pPr>
            <a:r>
              <a:rPr lang="en-GB" sz="1100" dirty="0">
                <a:latin typeface="Arial" panose="020B0604020202020204" pitchFamily="34" charset="0"/>
                <a:cs typeface="Arial" panose="020B0604020202020204" pitchFamily="34" charset="0"/>
              </a:rPr>
              <a:t>Provision of health education and </a:t>
            </a:r>
          </a:p>
          <a:p>
            <a:r>
              <a:rPr lang="en-GB" sz="1100" dirty="0">
                <a:latin typeface="Arial" panose="020B0604020202020204" pitchFamily="34" charset="0"/>
                <a:cs typeface="Arial" panose="020B0604020202020204" pitchFamily="34" charset="0"/>
              </a:rPr>
              <a:t>support, allowing patients to be </a:t>
            </a:r>
          </a:p>
          <a:p>
            <a:r>
              <a:rPr lang="en-GB" sz="1100" dirty="0">
                <a:latin typeface="Arial" panose="020B0604020202020204" pitchFamily="34" charset="0"/>
                <a:cs typeface="Arial" panose="020B0604020202020204" pitchFamily="34" charset="0"/>
              </a:rPr>
              <a:t>responsible for their own health</a:t>
            </a:r>
          </a:p>
          <a:p>
            <a:pPr marL="171450" indent="-171450">
              <a:buFont typeface="Wingdings" panose="05000000000000000000" pitchFamily="2" charset="2"/>
              <a:buChar char="Ø"/>
            </a:pPr>
            <a:r>
              <a:rPr lang="en-GB" sz="1100" dirty="0">
                <a:latin typeface="Arial" panose="020B0604020202020204" pitchFamily="34" charset="0"/>
                <a:cs typeface="Arial" panose="020B0604020202020204" pitchFamily="34" charset="0"/>
              </a:rPr>
              <a:t> Support and treatment for </a:t>
            </a:r>
          </a:p>
          <a:p>
            <a:r>
              <a:rPr lang="en-GB" sz="1100" dirty="0">
                <a:latin typeface="Arial" panose="020B0604020202020204" pitchFamily="34" charset="0"/>
                <a:cs typeface="Arial" panose="020B0604020202020204" pitchFamily="34" charset="0"/>
              </a:rPr>
              <a:t>patients with chronic diseases</a:t>
            </a:r>
          </a:p>
          <a:p>
            <a:pPr marL="171450" indent="-171450">
              <a:buFont typeface="Wingdings" panose="05000000000000000000" pitchFamily="2" charset="2"/>
              <a:buChar char="Ø"/>
            </a:pPr>
            <a:r>
              <a:rPr lang="en-GB" sz="1100" dirty="0">
                <a:latin typeface="Arial" panose="020B0604020202020204" pitchFamily="34" charset="0"/>
                <a:cs typeface="Arial" panose="020B0604020202020204" pitchFamily="34" charset="0"/>
              </a:rPr>
              <a:t> Advice and the supply of </a:t>
            </a:r>
          </a:p>
          <a:p>
            <a:r>
              <a:rPr lang="en-GB" sz="1100" dirty="0">
                <a:latin typeface="Arial" panose="020B0604020202020204" pitchFamily="34" charset="0"/>
                <a:cs typeface="Arial" panose="020B0604020202020204" pitchFamily="34" charset="0"/>
              </a:rPr>
              <a:t>equipment to promote </a:t>
            </a:r>
          </a:p>
          <a:p>
            <a:r>
              <a:rPr lang="en-GB" sz="1100" dirty="0">
                <a:latin typeface="Arial" panose="020B0604020202020204" pitchFamily="34" charset="0"/>
                <a:cs typeface="Arial" panose="020B0604020202020204" pitchFamily="34" charset="0"/>
              </a:rPr>
              <a:t>independence and/or comfort </a:t>
            </a:r>
          </a:p>
          <a:p>
            <a:pPr marL="171450" indent="-171450">
              <a:buFont typeface="Wingdings" panose="05000000000000000000" pitchFamily="2" charset="2"/>
              <a:buChar char="Ø"/>
            </a:pPr>
            <a:r>
              <a:rPr lang="en-GB" sz="1100" dirty="0">
                <a:latin typeface="Arial" panose="020B0604020202020204" pitchFamily="34" charset="0"/>
                <a:cs typeface="Arial" panose="020B0604020202020204" pitchFamily="34" charset="0"/>
              </a:rPr>
              <a:t> Nursing care and advice after hospital admission</a:t>
            </a:r>
          </a:p>
          <a:p>
            <a:pPr marL="171450" indent="-171450">
              <a:buFont typeface="Wingdings" panose="05000000000000000000" pitchFamily="2" charset="2"/>
              <a:buChar char="Ø"/>
            </a:pPr>
            <a:r>
              <a:rPr lang="en-GB" sz="1100" dirty="0">
                <a:latin typeface="Arial" panose="020B0604020202020204" pitchFamily="34" charset="0"/>
                <a:cs typeface="Arial" panose="020B0604020202020204" pitchFamily="34" charset="0"/>
              </a:rPr>
              <a:t>Prevention of hospital admissions/</a:t>
            </a:r>
          </a:p>
          <a:p>
            <a:r>
              <a:rPr lang="en-GB" sz="1100" dirty="0">
                <a:latin typeface="Arial" panose="020B0604020202020204" pitchFamily="34" charset="0"/>
                <a:cs typeface="Arial" panose="020B0604020202020204" pitchFamily="34" charset="0"/>
              </a:rPr>
              <a:t>readmissions</a:t>
            </a:r>
          </a:p>
          <a:p>
            <a:endParaRPr lang="en-GB" sz="800" dirty="0">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What does the service do? </a:t>
            </a:r>
          </a:p>
          <a:p>
            <a:r>
              <a:rPr lang="en-GB" sz="1100" dirty="0">
                <a:latin typeface="Arial" panose="020B0604020202020204" pitchFamily="34" charset="0"/>
                <a:cs typeface="Arial" panose="020B0604020202020204" pitchFamily="34" charset="0"/>
              </a:rPr>
              <a:t>As part of our Community Services, we have a team of Nurses and Support Workers, who can provide nursing help at home to help people living with frailty, multiple long term health conditions, and/or complex needs to stay at home for as long as possible.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This care is available to people in their home or usual place of residence, which includes residential care homes. Nursing Homes already have a nursing team on site, but sometimes the District Nursing Team will support if specialist skills are needed.</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The team will assess your health needs with you and plan the care which is needed. The team will try to visit at a time which fits in with your routines and health needs, however timings of visits can not always be agreed in advance, as the service supports planned and unplanned patient need throughout the day. </a:t>
            </a: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When is the service delivered? </a:t>
            </a:r>
          </a:p>
          <a:p>
            <a:r>
              <a:rPr lang="en-GB" sz="1100" dirty="0">
                <a:latin typeface="Arial" panose="020B0604020202020204" pitchFamily="34" charset="0"/>
                <a:cs typeface="Arial" panose="020B0604020202020204" pitchFamily="34" charset="0"/>
              </a:rPr>
              <a:t>The service operates 7 days a week, from 08:00 to 22.00 (with dedicated overnight service provision currently in Whitby)</a:t>
            </a:r>
          </a:p>
          <a:p>
            <a:endParaRPr lang="en-GB" sz="1100" dirty="0">
              <a:solidFill>
                <a:srgbClr val="FF0000"/>
              </a:solidFill>
              <a:latin typeface="Arial" panose="020B0604020202020204" pitchFamily="34" charset="0"/>
              <a:cs typeface="Arial" panose="020B0604020202020204" pitchFamily="34" charset="0"/>
            </a:endParaRPr>
          </a:p>
          <a:p>
            <a:endParaRPr lang="en-GB" sz="1100" b="1" dirty="0">
              <a:solidFill>
                <a:srgbClr val="005EB8"/>
              </a:solidFill>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b="1" dirty="0">
              <a:solidFill>
                <a:srgbClr val="005EB8"/>
              </a:solidFill>
              <a:latin typeface="Arial" panose="020B0604020202020204" pitchFamily="34" charset="0"/>
              <a:cs typeface="Arial" panose="020B0604020202020204" pitchFamily="34" charset="0"/>
            </a:endParaRPr>
          </a:p>
        </p:txBody>
      </p:sp>
      <p:sp>
        <p:nvSpPr>
          <p:cNvPr id="44" name="TextBox 43"/>
          <p:cNvSpPr txBox="1"/>
          <p:nvPr/>
        </p:nvSpPr>
        <p:spPr>
          <a:xfrm>
            <a:off x="6793397" y="116244"/>
            <a:ext cx="2892090" cy="6694140"/>
          </a:xfrm>
          <a:prstGeom prst="rect">
            <a:avLst/>
          </a:prstGeom>
          <a:noFill/>
        </p:spPr>
        <p:txBody>
          <a:bodyPr wrap="square" rtlCol="0">
            <a:spAutoFit/>
          </a:bodyPr>
          <a:lstStyle/>
          <a:p>
            <a:r>
              <a:rPr lang="en-GB" sz="1100" b="1" dirty="0">
                <a:solidFill>
                  <a:srgbClr val="005EB8"/>
                </a:solidFill>
                <a:latin typeface="Arial" panose="020B0604020202020204" pitchFamily="34" charset="0"/>
                <a:cs typeface="Arial" panose="020B0604020202020204" pitchFamily="34" charset="0"/>
              </a:rPr>
              <a:t>Who does this service work with? </a:t>
            </a:r>
          </a:p>
          <a:p>
            <a:r>
              <a:rPr lang="en-GB" sz="1100" dirty="0">
                <a:latin typeface="Arial" panose="020B0604020202020204" pitchFamily="34" charset="0"/>
                <a:cs typeface="Arial" panose="020B0604020202020204" pitchFamily="34" charset="0"/>
              </a:rPr>
              <a:t>GP Practices, Hospital Discharge Teams, NHS 111 and ambulance services, and social care teams, as well as working alongside mental health, housing sector, voluntary sector, and other therapy and specialist community teams. </a:t>
            </a:r>
          </a:p>
          <a:p>
            <a:r>
              <a:rPr lang="en-GB" sz="1100" dirty="0">
                <a:latin typeface="Arial" panose="020B0604020202020204" pitchFamily="34" charset="0"/>
                <a:cs typeface="Arial" panose="020B0604020202020204" pitchFamily="34" charset="0"/>
              </a:rPr>
              <a:t>A referral to the team will usually be made from your GP Practice or on discharge from hospital, following a discussion with you.</a:t>
            </a: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How long can the team support you?</a:t>
            </a:r>
          </a:p>
          <a:p>
            <a:r>
              <a:rPr lang="en-GB" sz="1100" dirty="0">
                <a:latin typeface="Arial" panose="020B0604020202020204" pitchFamily="34" charset="0"/>
                <a:cs typeface="Arial" panose="020B0604020202020204" pitchFamily="34" charset="0"/>
              </a:rPr>
              <a:t>This depends on your individual assessment and health needs, and will be discussed with you. We may also discuss with you  referral to other community health and social care or voluntary sector providers, to support your ongoing care.</a:t>
            </a:r>
          </a:p>
          <a:p>
            <a:endParaRPr lang="en-GB" sz="1100" dirty="0">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Which area is covered by this service?</a:t>
            </a:r>
          </a:p>
          <a:p>
            <a:r>
              <a:rPr lang="en-GB" sz="1100" dirty="0">
                <a:latin typeface="Arial" panose="020B0604020202020204" pitchFamily="34" charset="0"/>
                <a:cs typeface="Arial" panose="020B0604020202020204" pitchFamily="34" charset="0"/>
              </a:rPr>
              <a:t>The service is delivered to patients registered with a GP Practice across Whitby, Scarborough, Ryedale, and Pocklington Community. There is no charge for this service.</a:t>
            </a:r>
          </a:p>
          <a:p>
            <a:endParaRPr lang="en-GB" sz="1100" b="1" dirty="0">
              <a:solidFill>
                <a:srgbClr val="005EB8"/>
              </a:solidFill>
              <a:latin typeface="Arial" panose="020B0604020202020204" pitchFamily="34" charset="0"/>
              <a:cs typeface="Arial" panose="020B0604020202020204" pitchFamily="34" charset="0"/>
            </a:endParaRPr>
          </a:p>
          <a:p>
            <a:endParaRPr lang="en-GB" sz="1100" b="1" dirty="0">
              <a:solidFill>
                <a:srgbClr val="005EB8"/>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Who do you call if you have any questions? </a:t>
            </a:r>
          </a:p>
          <a:p>
            <a:r>
              <a:rPr lang="en-GB" sz="1100" dirty="0">
                <a:latin typeface="Arial" panose="020B0604020202020204" pitchFamily="34" charset="0"/>
                <a:cs typeface="Arial" panose="020B0604020202020204" pitchFamily="34" charset="0"/>
              </a:rPr>
              <a:t>Please feel welcome to contact the team via our Single Point of Contact. (SPoC)</a:t>
            </a:r>
          </a:p>
          <a:p>
            <a:r>
              <a:rPr lang="en-GB" sz="1100" dirty="0">
                <a:latin typeface="Arial" panose="020B0604020202020204" pitchFamily="34" charset="0"/>
                <a:cs typeface="Arial" panose="020B0604020202020204" pitchFamily="34" charset="0"/>
              </a:rPr>
              <a:t>if you have any queries or concerns, and a Health Care Professional will get back to you.  </a:t>
            </a:r>
          </a:p>
          <a:p>
            <a:endParaRPr lang="en-GB" sz="1100" dirty="0">
              <a:latin typeface="Arial" panose="020B0604020202020204" pitchFamily="34" charset="0"/>
              <a:cs typeface="Arial" panose="020B0604020202020204" pitchFamily="34" charset="0"/>
            </a:endParaRPr>
          </a:p>
          <a:p>
            <a:r>
              <a:rPr lang="en-GB" sz="1100" b="1" dirty="0">
                <a:latin typeface="Arial" panose="020B0604020202020204" pitchFamily="34" charset="0"/>
                <a:cs typeface="Arial" panose="020B0604020202020204" pitchFamily="34" charset="0"/>
              </a:rPr>
              <a:t>The telephone number is: 01653 609609.</a:t>
            </a: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9600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926</Words>
  <Application>Microsoft Office PowerPoint</Application>
  <PresentationFormat>A4 Paper (210x297 mm)</PresentationFormat>
  <Paragraphs>101</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Frutiger LT Std 55 Roman</vt:lpstr>
      <vt:lpstr>Times New Roman</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JUBB, Debbie (HUMBER TEACHING NHS FOUNDATION TRUST)</cp:lastModifiedBy>
  <cp:revision>51</cp:revision>
  <cp:lastPrinted>2022-03-21T13:58:56Z</cp:lastPrinted>
  <dcterms:created xsi:type="dcterms:W3CDTF">2021-01-12T21:56:40Z</dcterms:created>
  <dcterms:modified xsi:type="dcterms:W3CDTF">2023-04-06T12:31:29Z</dcterms:modified>
</cp:coreProperties>
</file>