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49938" saveSubsetFonts="1">
  <p:sldMasterIdLst>
    <p:sldMasterId id="2147483660" r:id="rId1"/>
  </p:sldMasterIdLst>
  <p:sldIdLst>
    <p:sldId id="256" r:id="rId2"/>
    <p:sldId id="279" r:id="rId3"/>
    <p:sldId id="268" r:id="rId4"/>
    <p:sldId id="284" r:id="rId5"/>
    <p:sldId id="278" r:id="rId6"/>
    <p:sldId id="276" r:id="rId7"/>
    <p:sldId id="265" r:id="rId8"/>
    <p:sldId id="283" r:id="rId9"/>
    <p:sldId id="280" r:id="rId10"/>
    <p:sldId id="281" r:id="rId11"/>
    <p:sldId id="273" r:id="rId12"/>
    <p:sldId id="287" r:id="rId13"/>
    <p:sldId id="285" r:id="rId14"/>
    <p:sldId id="286" r:id="rId15"/>
    <p:sldId id="257" r:id="rId16"/>
    <p:sldId id="288" r:id="rId17"/>
    <p:sldId id="289" r:id="rId18"/>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7F2753"/>
    <a:srgbClr val="009999"/>
    <a:srgbClr val="33CCCC"/>
    <a:srgbClr val="F18807"/>
    <a:srgbClr val="35B2E6"/>
    <a:srgbClr val="79B8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76" autoAdjust="0"/>
    <p:restoredTop sz="94660"/>
  </p:normalViewPr>
  <p:slideViewPr>
    <p:cSldViewPr snapToGrid="0">
      <p:cViewPr varScale="1">
        <p:scale>
          <a:sx n="74" d="100"/>
          <a:sy n="74" d="100"/>
        </p:scale>
        <p:origin x="84" y="9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08/04/2022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08/04/2022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08/04/2022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08/04/2022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08/04/2022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08/04/2022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08/04/2022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pad.riseup.net/p/XaOk8K0j3lHDJuOHvSPt"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24261"/>
            <a:ext cx="9144000" cy="2387600"/>
          </a:xfrm>
        </p:spPr>
        <p:txBody>
          <a:bodyPr>
            <a:normAutofit/>
          </a:bodyPr>
          <a:lstStyle/>
          <a:p>
            <a:r>
              <a:rPr lang="en-GB" b="1" dirty="0">
                <a:solidFill>
                  <a:schemeClr val="bg1"/>
                </a:solidFill>
                <a:latin typeface="Rockwell"/>
              </a:rPr>
              <a:t>Understanding Recovery</a:t>
            </a:r>
            <a:endParaRPr lang="en-US" dirty="0">
              <a:solidFill>
                <a:schemeClr val="bg1"/>
              </a:solidFill>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C11EC9-3154-4CB0-861C-8B5F5DDE218D}"/>
              </a:ext>
            </a:extLst>
          </p:cNvPr>
          <p:cNvSpPr txBox="1"/>
          <p:nvPr/>
        </p:nvSpPr>
        <p:spPr>
          <a:xfrm>
            <a:off x="740609" y="788457"/>
            <a:ext cx="7736641"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1" dirty="0">
                <a:solidFill>
                  <a:srgbClr val="F18807"/>
                </a:solidFill>
                <a:latin typeface="Rockwell"/>
              </a:rPr>
              <a:t>‘Recovery’ is distinct from the medical model</a:t>
            </a:r>
            <a:endParaRPr lang="en-US" sz="4000" dirty="0">
              <a:solidFill>
                <a:srgbClr val="F18807"/>
              </a:solidFill>
              <a:cs typeface="Calibri"/>
            </a:endParaRPr>
          </a:p>
        </p:txBody>
      </p:sp>
      <p:sp>
        <p:nvSpPr>
          <p:cNvPr id="4" name="TextBox 3">
            <a:extLst>
              <a:ext uri="{FF2B5EF4-FFF2-40B4-BE49-F238E27FC236}">
                <a16:creationId xmlns:a16="http://schemas.microsoft.com/office/drawing/2014/main" id="{6CB9FD22-F211-48E6-8BAB-F63C4AA1CD97}"/>
              </a:ext>
            </a:extLst>
          </p:cNvPr>
          <p:cNvSpPr txBox="1"/>
          <p:nvPr/>
        </p:nvSpPr>
        <p:spPr>
          <a:xfrm>
            <a:off x="740608" y="2278648"/>
            <a:ext cx="9104727"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latin typeface="Arial"/>
                <a:ea typeface="+mn-lt"/>
                <a:cs typeface="Arial"/>
              </a:rPr>
              <a:t>In a </a:t>
            </a:r>
            <a:r>
              <a:rPr lang="en-GB" sz="1600" b="1" dirty="0">
                <a:latin typeface="Arial"/>
                <a:ea typeface="+mn-lt"/>
                <a:cs typeface="Arial"/>
              </a:rPr>
              <a:t>medical model, </a:t>
            </a:r>
            <a:r>
              <a:rPr lang="en-GB" sz="1600" dirty="0">
                <a:latin typeface="Arial"/>
                <a:ea typeface="+mn-lt"/>
                <a:cs typeface="Arial"/>
              </a:rPr>
              <a:t>it’s the healthcare professional who decides that there’s something ‘wrong’ with you before prescribing some sort of ‘treatment’ to ‘cure’ you. It is often focuses on what’s ‘wrong’ with you in an attempt to make you more ‘normal’ or a ‘contributing member of society’. In this paternalistic approach, you are a passive ‘patient’ whilst the professional is an active, authoritarian ‘fixer’ of problems.</a:t>
            </a:r>
          </a:p>
          <a:p>
            <a:endParaRPr lang="en-GB" sz="1600" b="1" dirty="0">
              <a:latin typeface="Arial"/>
              <a:ea typeface="+mn-lt"/>
              <a:cs typeface="Arial"/>
            </a:endParaRPr>
          </a:p>
          <a:p>
            <a:r>
              <a:rPr lang="en-GB" sz="1600" b="1" dirty="0">
                <a:latin typeface="Arial"/>
                <a:ea typeface="+mn-lt"/>
                <a:cs typeface="Arial"/>
              </a:rPr>
              <a:t>It is ‘The Good Doctor’ who decides what is best for you. The power lies with </a:t>
            </a:r>
            <a:r>
              <a:rPr lang="en-GB" sz="1600" b="1" i="1" dirty="0">
                <a:latin typeface="Arial"/>
                <a:ea typeface="+mn-lt"/>
                <a:cs typeface="Arial"/>
              </a:rPr>
              <a:t>them.</a:t>
            </a:r>
          </a:p>
          <a:p>
            <a:endParaRPr lang="en-GB" sz="1600" dirty="0">
              <a:latin typeface="Arial"/>
              <a:ea typeface="+mn-lt"/>
              <a:cs typeface="Arial"/>
            </a:endParaRPr>
          </a:p>
          <a:p>
            <a:endParaRPr lang="en-GB" sz="1600" dirty="0">
              <a:latin typeface="Arial"/>
              <a:ea typeface="+mn-lt"/>
              <a:cs typeface="Arial"/>
            </a:endParaRPr>
          </a:p>
          <a:p>
            <a:r>
              <a:rPr lang="en-GB" sz="1600" dirty="0">
                <a:latin typeface="Arial"/>
                <a:ea typeface="+mn-lt"/>
                <a:cs typeface="Arial"/>
              </a:rPr>
              <a:t>In a </a:t>
            </a:r>
            <a:r>
              <a:rPr lang="en-GB" sz="1600" b="1" dirty="0">
                <a:latin typeface="Arial"/>
                <a:ea typeface="+mn-lt"/>
                <a:cs typeface="Arial"/>
              </a:rPr>
              <a:t>recovery / person led model, </a:t>
            </a:r>
            <a:r>
              <a:rPr lang="en-GB" sz="1600" dirty="0">
                <a:latin typeface="Arial"/>
                <a:ea typeface="+mn-lt"/>
                <a:cs typeface="Arial"/>
              </a:rPr>
              <a:t>it is you who is the authority on you. You know better than anybody about your needs, preferences, motivations, desires, what works for you and what hinders you. You know what ‘normal’ or ‘healthy’ or ‘well’ looks like for you, and what actions are reasonable for your circumstances and what isn’t’. In this holistic approach, you are an active participant in your health. You may defer to the expertise of healthcare professionals if you want to.</a:t>
            </a:r>
          </a:p>
          <a:p>
            <a:r>
              <a:rPr lang="en-GB" sz="1600" dirty="0">
                <a:latin typeface="Arial"/>
                <a:ea typeface="+mn-lt"/>
                <a:cs typeface="Arial"/>
              </a:rPr>
              <a:t> </a:t>
            </a:r>
          </a:p>
          <a:p>
            <a:r>
              <a:rPr lang="en-GB" sz="1600" b="1" dirty="0">
                <a:latin typeface="Arial"/>
                <a:ea typeface="+mn-lt"/>
                <a:cs typeface="Arial"/>
              </a:rPr>
              <a:t>It is you who makes informed decisions for yourself. The power lies with </a:t>
            </a:r>
            <a:r>
              <a:rPr lang="en-GB" sz="1600" b="1" i="1" dirty="0">
                <a:latin typeface="Arial"/>
                <a:ea typeface="+mn-lt"/>
                <a:cs typeface="Arial"/>
              </a:rPr>
              <a:t>you.</a:t>
            </a:r>
            <a:endParaRPr lang="en-GB" sz="1600" b="1" i="1" dirty="0">
              <a:latin typeface="Arial"/>
              <a:cs typeface="Arial"/>
            </a:endParaRPr>
          </a:p>
        </p:txBody>
      </p:sp>
    </p:spTree>
    <p:extLst>
      <p:ext uri="{BB962C8B-B14F-4D97-AF65-F5344CB8AC3E}">
        <p14:creationId xmlns:p14="http://schemas.microsoft.com/office/powerpoint/2010/main" val="4215356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C11EC9-3154-4CB0-861C-8B5F5DDE218D}"/>
              </a:ext>
            </a:extLst>
          </p:cNvPr>
          <p:cNvSpPr txBox="1"/>
          <p:nvPr/>
        </p:nvSpPr>
        <p:spPr>
          <a:xfrm>
            <a:off x="740609" y="752262"/>
            <a:ext cx="891829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1" dirty="0">
                <a:solidFill>
                  <a:srgbClr val="F18807"/>
                </a:solidFill>
                <a:latin typeface="Rockwell"/>
              </a:rPr>
              <a:t>The person leads from the front</a:t>
            </a:r>
            <a:endParaRPr lang="en-US" sz="4000" dirty="0">
              <a:solidFill>
                <a:srgbClr val="F18807"/>
              </a:solidFill>
              <a:cs typeface="Calibri"/>
            </a:endParaRPr>
          </a:p>
        </p:txBody>
      </p:sp>
      <p:pic>
        <p:nvPicPr>
          <p:cNvPr id="4" name="Picture 3" descr="Diagram&#10;&#10;Description automatically generated">
            <a:extLst>
              <a:ext uri="{FF2B5EF4-FFF2-40B4-BE49-F238E27FC236}">
                <a16:creationId xmlns:a16="http://schemas.microsoft.com/office/drawing/2014/main" id="{67263F45-347B-41C1-9DC3-7F18D17C14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6257" y="1757790"/>
            <a:ext cx="5512760" cy="4174325"/>
          </a:xfrm>
          <a:prstGeom prst="rect">
            <a:avLst/>
          </a:prstGeom>
        </p:spPr>
      </p:pic>
    </p:spTree>
    <p:extLst>
      <p:ext uri="{BB962C8B-B14F-4D97-AF65-F5344CB8AC3E}">
        <p14:creationId xmlns:p14="http://schemas.microsoft.com/office/powerpoint/2010/main" val="2845286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C11EC9-3154-4CB0-861C-8B5F5DDE218D}"/>
              </a:ext>
            </a:extLst>
          </p:cNvPr>
          <p:cNvSpPr txBox="1"/>
          <p:nvPr/>
        </p:nvSpPr>
        <p:spPr>
          <a:xfrm>
            <a:off x="740609" y="752262"/>
            <a:ext cx="8918296"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1" dirty="0">
                <a:solidFill>
                  <a:srgbClr val="F18807"/>
                </a:solidFill>
                <a:latin typeface="Rockwell"/>
              </a:rPr>
              <a:t>Recovery is a reclaiming of power at every level of decision making</a:t>
            </a:r>
            <a:endParaRPr lang="en-US" sz="4000" dirty="0">
              <a:solidFill>
                <a:srgbClr val="F18807"/>
              </a:solidFill>
              <a:cs typeface="Calibri"/>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923" t="14860" r="17734" b="7779"/>
          <a:stretch/>
        </p:blipFill>
        <p:spPr bwMode="auto">
          <a:xfrm>
            <a:off x="2350185" y="1997476"/>
            <a:ext cx="6880210" cy="4445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0605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C11EC9-3154-4CB0-861C-8B5F5DDE218D}"/>
              </a:ext>
            </a:extLst>
          </p:cNvPr>
          <p:cNvSpPr txBox="1"/>
          <p:nvPr/>
        </p:nvSpPr>
        <p:spPr>
          <a:xfrm>
            <a:off x="740609" y="788457"/>
            <a:ext cx="773664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1" dirty="0">
                <a:solidFill>
                  <a:srgbClr val="F18807"/>
                </a:solidFill>
                <a:latin typeface="Rockwell"/>
              </a:rPr>
              <a:t>Recovery is…</a:t>
            </a:r>
            <a:endParaRPr lang="en-US" sz="4000" dirty="0">
              <a:solidFill>
                <a:srgbClr val="F18807"/>
              </a:solidFill>
              <a:cs typeface="Calibri"/>
            </a:endParaRPr>
          </a:p>
        </p:txBody>
      </p:sp>
      <p:sp>
        <p:nvSpPr>
          <p:cNvPr id="4" name="TextBox 3">
            <a:extLst>
              <a:ext uri="{FF2B5EF4-FFF2-40B4-BE49-F238E27FC236}">
                <a16:creationId xmlns:a16="http://schemas.microsoft.com/office/drawing/2014/main" id="{6CB9FD22-F211-48E6-8BAB-F63C4AA1CD97}"/>
              </a:ext>
            </a:extLst>
          </p:cNvPr>
          <p:cNvSpPr txBox="1"/>
          <p:nvPr/>
        </p:nvSpPr>
        <p:spPr>
          <a:xfrm>
            <a:off x="1365560" y="1868393"/>
            <a:ext cx="8841540" cy="42011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lvl="0" indent="-342900">
              <a:lnSpc>
                <a:spcPct val="115000"/>
              </a:lnSpc>
              <a:spcAft>
                <a:spcPts val="600"/>
              </a:spcAft>
              <a:buSzPts val="1000"/>
              <a:buFont typeface="Wingdings" panose="05000000000000000000" pitchFamily="2" charset="2"/>
              <a:buChar char=""/>
            </a:pPr>
            <a:r>
              <a:rPr lang="en-GB" sz="1800" dirty="0">
                <a:effectLst/>
                <a:latin typeface="Arial" panose="020B0604020202020204" pitchFamily="34" charset="0"/>
                <a:ea typeface="Times New Roman" panose="02020603050405020304" pitchFamily="18" charset="0"/>
                <a:cs typeface="Calibri" panose="020F0502020204030204" pitchFamily="34" charset="0"/>
              </a:rPr>
              <a:t>A journey for some, a destination for others</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15000"/>
              </a:lnSpc>
              <a:spcAft>
                <a:spcPts val="600"/>
              </a:spcAft>
              <a:buSzPts val="1000"/>
              <a:buFont typeface="Wingdings" panose="05000000000000000000" pitchFamily="2" charset="2"/>
              <a:buChar char=""/>
            </a:pPr>
            <a:r>
              <a:rPr lang="en-GB" sz="1800" dirty="0">
                <a:effectLst/>
                <a:latin typeface="Arial" panose="020B0604020202020204" pitchFamily="34" charset="0"/>
                <a:ea typeface="Times New Roman" panose="02020603050405020304" pitchFamily="18" charset="0"/>
                <a:cs typeface="Calibri" panose="020F0502020204030204" pitchFamily="34" charset="0"/>
              </a:rPr>
              <a:t> Placing the person and their self-defined goals at the centre of their care</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15000"/>
              </a:lnSpc>
              <a:spcAft>
                <a:spcPts val="600"/>
              </a:spcAft>
              <a:buSzPts val="1000"/>
              <a:buFont typeface="Wingdings" panose="05000000000000000000" pitchFamily="2" charset="2"/>
              <a:buChar char=""/>
            </a:pPr>
            <a:r>
              <a:rPr lang="en-GB" sz="1800" dirty="0">
                <a:effectLst/>
                <a:latin typeface="Arial" panose="020B0604020202020204" pitchFamily="34" charset="0"/>
                <a:ea typeface="Times New Roman" panose="02020603050405020304" pitchFamily="18" charset="0"/>
                <a:cs typeface="Calibri" panose="020F0502020204030204" pitchFamily="34" charset="0"/>
              </a:rPr>
              <a:t> Having choices and advocacy </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15000"/>
              </a:lnSpc>
              <a:spcAft>
                <a:spcPts val="600"/>
              </a:spcAft>
              <a:buSzPts val="1000"/>
              <a:buFont typeface="Wingdings" panose="05000000000000000000" pitchFamily="2" charset="2"/>
              <a:buChar char=""/>
            </a:pPr>
            <a:r>
              <a:rPr lang="en-GB" sz="1800" dirty="0">
                <a:effectLst/>
                <a:latin typeface="Arial" panose="020B0604020202020204" pitchFamily="34" charset="0"/>
                <a:ea typeface="Times New Roman" panose="02020603050405020304" pitchFamily="18" charset="0"/>
                <a:cs typeface="Calibri" panose="020F0502020204030204" pitchFamily="34" charset="0"/>
              </a:rPr>
              <a:t> Valuing personal lived experience and the resulting personal growth</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15000"/>
              </a:lnSpc>
              <a:spcAft>
                <a:spcPts val="600"/>
              </a:spcAft>
              <a:buSzPts val="1000"/>
              <a:buFont typeface="Wingdings" panose="05000000000000000000" pitchFamily="2" charset="2"/>
              <a:buChar char=""/>
            </a:pPr>
            <a:r>
              <a:rPr lang="en-GB" sz="1800" dirty="0">
                <a:effectLst/>
                <a:latin typeface="Arial" panose="020B0604020202020204" pitchFamily="34" charset="0"/>
                <a:ea typeface="Times New Roman" panose="02020603050405020304" pitchFamily="18" charset="0"/>
                <a:cs typeface="Calibri" panose="020F0502020204030204" pitchFamily="34" charset="0"/>
              </a:rPr>
              <a:t> Strengths-based learning</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15000"/>
              </a:lnSpc>
              <a:spcAft>
                <a:spcPts val="600"/>
              </a:spcAft>
              <a:buSzPts val="1000"/>
              <a:buFont typeface="Wingdings" panose="05000000000000000000" pitchFamily="2" charset="2"/>
              <a:buChar char=""/>
            </a:pPr>
            <a:r>
              <a:rPr lang="en-GB" sz="1800" dirty="0">
                <a:effectLst/>
                <a:latin typeface="Arial" panose="020B0604020202020204" pitchFamily="34" charset="0"/>
                <a:ea typeface="Times New Roman" panose="02020603050405020304" pitchFamily="18" charset="0"/>
                <a:cs typeface="Calibri" panose="020F0502020204030204" pitchFamily="34" charset="0"/>
              </a:rPr>
              <a:t> Coproduction and shared decision making</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15000"/>
              </a:lnSpc>
              <a:spcAft>
                <a:spcPts val="600"/>
              </a:spcAft>
              <a:buSzPts val="1000"/>
              <a:buFont typeface="Wingdings" panose="05000000000000000000" pitchFamily="2" charset="2"/>
              <a:buChar char=""/>
            </a:pPr>
            <a:r>
              <a:rPr lang="en-GB" sz="1800" dirty="0">
                <a:effectLst/>
                <a:latin typeface="Arial" panose="020B0604020202020204" pitchFamily="34" charset="0"/>
                <a:ea typeface="Times New Roman" panose="02020603050405020304" pitchFamily="18" charset="0"/>
                <a:cs typeface="Calibri" panose="020F0502020204030204" pitchFamily="34" charset="0"/>
              </a:rPr>
              <a:t> Challenging stigmas and blurring the harmful ‘us-them’ distinction</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15000"/>
              </a:lnSpc>
              <a:spcAft>
                <a:spcPts val="600"/>
              </a:spcAft>
              <a:buSzPts val="1000"/>
              <a:buFont typeface="Wingdings" panose="05000000000000000000" pitchFamily="2" charset="2"/>
              <a:buChar char=""/>
            </a:pPr>
            <a:r>
              <a:rPr lang="en-GB" sz="1800" dirty="0">
                <a:effectLst/>
                <a:latin typeface="Arial" panose="020B0604020202020204" pitchFamily="34" charset="0"/>
                <a:ea typeface="Times New Roman" panose="02020603050405020304" pitchFamily="18" charset="0"/>
                <a:cs typeface="Calibri" panose="020F0502020204030204" pitchFamily="34" charset="0"/>
              </a:rPr>
              <a:t> Building relationships and connecting to others in the community</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15000"/>
              </a:lnSpc>
              <a:spcAft>
                <a:spcPts val="600"/>
              </a:spcAft>
              <a:buSzPts val="1000"/>
              <a:buFont typeface="Wingdings" panose="05000000000000000000" pitchFamily="2" charset="2"/>
              <a:buChar char=""/>
            </a:pPr>
            <a:r>
              <a:rPr lang="en-GB" sz="1800" dirty="0">
                <a:effectLst/>
                <a:latin typeface="Arial" panose="020B0604020202020204" pitchFamily="34" charset="0"/>
                <a:ea typeface="Times New Roman" panose="02020603050405020304" pitchFamily="18" charset="0"/>
                <a:cs typeface="Calibri" panose="020F0502020204030204" pitchFamily="34" charset="0"/>
              </a:rPr>
              <a:t> Addressing power imbalances through the disuse of disempowering language and outdated, patronising and/or discriminatory clinical practices</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endParaRPr lang="en-GB" sz="1500" dirty="0">
              <a:latin typeface="Arial"/>
              <a:cs typeface="Arial"/>
            </a:endParaRPr>
          </a:p>
        </p:txBody>
      </p:sp>
    </p:spTree>
    <p:extLst>
      <p:ext uri="{BB962C8B-B14F-4D97-AF65-F5344CB8AC3E}">
        <p14:creationId xmlns:p14="http://schemas.microsoft.com/office/powerpoint/2010/main" val="1200155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C11EC9-3154-4CB0-861C-8B5F5DDE218D}"/>
              </a:ext>
            </a:extLst>
          </p:cNvPr>
          <p:cNvSpPr txBox="1"/>
          <p:nvPr/>
        </p:nvSpPr>
        <p:spPr>
          <a:xfrm>
            <a:off x="740609" y="788457"/>
            <a:ext cx="773664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1" dirty="0">
                <a:solidFill>
                  <a:srgbClr val="F18807"/>
                </a:solidFill>
                <a:latin typeface="Rockwell"/>
              </a:rPr>
              <a:t>Recovery is NOT…</a:t>
            </a:r>
            <a:endParaRPr lang="en-US" sz="4000" dirty="0">
              <a:solidFill>
                <a:srgbClr val="F18807"/>
              </a:solidFill>
              <a:cs typeface="Calibri"/>
            </a:endParaRPr>
          </a:p>
        </p:txBody>
      </p:sp>
      <p:sp>
        <p:nvSpPr>
          <p:cNvPr id="4" name="TextBox 3">
            <a:extLst>
              <a:ext uri="{FF2B5EF4-FFF2-40B4-BE49-F238E27FC236}">
                <a16:creationId xmlns:a16="http://schemas.microsoft.com/office/drawing/2014/main" id="{6CB9FD22-F211-48E6-8BAB-F63C4AA1CD97}"/>
              </a:ext>
            </a:extLst>
          </p:cNvPr>
          <p:cNvSpPr txBox="1"/>
          <p:nvPr/>
        </p:nvSpPr>
        <p:spPr>
          <a:xfrm>
            <a:off x="1365560" y="1868393"/>
            <a:ext cx="8841540" cy="42011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lvl="0" indent="-342900">
              <a:lnSpc>
                <a:spcPct val="115000"/>
              </a:lnSpc>
              <a:spcAft>
                <a:spcPts val="600"/>
              </a:spcAft>
              <a:buSzPts val="1000"/>
              <a:buFont typeface="Wingdings" panose="05000000000000000000" pitchFamily="2" charset="2"/>
              <a:buChar char=""/>
            </a:pPr>
            <a:r>
              <a:rPr lang="en-GB" sz="1800" dirty="0">
                <a:effectLst/>
                <a:latin typeface="Arial" panose="020B0604020202020204" pitchFamily="34" charset="0"/>
                <a:ea typeface="Times New Roman" panose="02020603050405020304" pitchFamily="18" charset="0"/>
                <a:cs typeface="Calibri" panose="020F0502020204030204" pitchFamily="34" charset="0"/>
              </a:rPr>
              <a:t>Something ‘extra’ I, or others, now need to do</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15000"/>
              </a:lnSpc>
              <a:spcAft>
                <a:spcPts val="600"/>
              </a:spcAft>
              <a:buSzPts val="1000"/>
              <a:buFont typeface="Wingdings" panose="05000000000000000000" pitchFamily="2" charset="2"/>
              <a:buChar char=""/>
            </a:pPr>
            <a:r>
              <a:rPr lang="en-GB" sz="1800" dirty="0">
                <a:effectLst/>
                <a:latin typeface="Arial" panose="020B0604020202020204" pitchFamily="34" charset="0"/>
                <a:ea typeface="Times New Roman" panose="02020603050405020304" pitchFamily="18" charset="0"/>
                <a:cs typeface="Calibri" panose="020F0502020204030204" pitchFamily="34" charset="0"/>
              </a:rPr>
              <a:t>‘Just the latest model’ that will be replaced with something else before long</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15000"/>
              </a:lnSpc>
              <a:spcAft>
                <a:spcPts val="600"/>
              </a:spcAft>
              <a:buSzPts val="1000"/>
              <a:buFont typeface="Wingdings" panose="05000000000000000000" pitchFamily="2" charset="2"/>
              <a:buChar char=""/>
            </a:pPr>
            <a:r>
              <a:rPr lang="en-GB" sz="1800" dirty="0">
                <a:effectLst/>
                <a:latin typeface="Arial" panose="020B0604020202020204" pitchFamily="34" charset="0"/>
                <a:ea typeface="Times New Roman" panose="02020603050405020304" pitchFamily="18" charset="0"/>
                <a:cs typeface="Calibri" panose="020F0502020204030204" pitchFamily="34" charset="0"/>
              </a:rPr>
              <a:t>That others are responsible for my personal wellbeing</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15000"/>
              </a:lnSpc>
              <a:spcAft>
                <a:spcPts val="600"/>
              </a:spcAft>
              <a:buSzPts val="1000"/>
              <a:buFont typeface="Wingdings" panose="05000000000000000000" pitchFamily="2" charset="2"/>
              <a:buChar char=""/>
            </a:pPr>
            <a:r>
              <a:rPr lang="en-GB" sz="1800" dirty="0">
                <a:effectLst/>
                <a:latin typeface="Arial" panose="020B0604020202020204" pitchFamily="34" charset="0"/>
                <a:ea typeface="Times New Roman" panose="02020603050405020304" pitchFamily="18" charset="0"/>
                <a:cs typeface="Calibri" panose="020F0502020204030204" pitchFamily="34" charset="0"/>
              </a:rPr>
              <a:t>Something that doesn’t apply to ‘my patients’ or ‘my role’</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15000"/>
              </a:lnSpc>
              <a:spcAft>
                <a:spcPts val="600"/>
              </a:spcAft>
              <a:buSzPts val="1000"/>
              <a:buFont typeface="Wingdings" panose="05000000000000000000" pitchFamily="2" charset="2"/>
              <a:buChar char=""/>
            </a:pPr>
            <a:r>
              <a:rPr lang="en-GB" sz="1800" dirty="0">
                <a:effectLst/>
                <a:latin typeface="Arial" panose="020B0604020202020204" pitchFamily="34" charset="0"/>
                <a:ea typeface="Times New Roman" panose="02020603050405020304" pitchFamily="18" charset="0"/>
                <a:cs typeface="Calibri" panose="020F0502020204030204" pitchFamily="34" charset="0"/>
              </a:rPr>
              <a:t>A complete cessation of symptoms achieved as a result of ‘making’ people independent and ’normal’ through ‘interventions’ and ‘treatments’</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15000"/>
              </a:lnSpc>
              <a:spcAft>
                <a:spcPts val="600"/>
              </a:spcAft>
              <a:buSzPts val="1000"/>
              <a:buFont typeface="Wingdings" panose="05000000000000000000" pitchFamily="2" charset="2"/>
              <a:buChar char=""/>
            </a:pPr>
            <a:r>
              <a:rPr lang="en-GB" sz="1800" dirty="0">
                <a:effectLst/>
                <a:latin typeface="Arial" panose="020B0604020202020204" pitchFamily="34" charset="0"/>
                <a:ea typeface="Times New Roman" panose="02020603050405020304" pitchFamily="18" charset="0"/>
                <a:cs typeface="Calibri" panose="020F0502020204030204" pitchFamily="34" charset="0"/>
              </a:rPr>
              <a:t>Closing or replacing existing services</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15000"/>
              </a:lnSpc>
              <a:spcAft>
                <a:spcPts val="600"/>
              </a:spcAft>
              <a:buSzPts val="1000"/>
              <a:buFont typeface="Wingdings" panose="05000000000000000000" pitchFamily="2" charset="2"/>
              <a:buChar char=""/>
            </a:pPr>
            <a:r>
              <a:rPr lang="en-GB" sz="1800" dirty="0">
                <a:effectLst/>
                <a:latin typeface="Arial" panose="020B0604020202020204" pitchFamily="34" charset="0"/>
                <a:ea typeface="Times New Roman" panose="02020603050405020304" pitchFamily="18" charset="0"/>
                <a:cs typeface="Calibri" panose="020F0502020204030204" pitchFamily="34" charset="0"/>
              </a:rPr>
              <a:t>That contributing to society can only happen after the person has recovered</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15000"/>
              </a:lnSpc>
              <a:spcAft>
                <a:spcPts val="600"/>
              </a:spcAft>
              <a:buSzPts val="1000"/>
              <a:buFont typeface="Wingdings" panose="05000000000000000000" pitchFamily="2" charset="2"/>
              <a:buChar char=""/>
            </a:pPr>
            <a:r>
              <a:rPr lang="en-GB" sz="1800" dirty="0">
                <a:effectLst/>
                <a:latin typeface="Arial" panose="020B0604020202020204" pitchFamily="34" charset="0"/>
                <a:ea typeface="Times New Roman" panose="02020603050405020304" pitchFamily="18" charset="0"/>
                <a:cs typeface="Calibri" panose="020F0502020204030204" pitchFamily="34" charset="0"/>
              </a:rPr>
              <a:t>An excuse to shift all responsibility onto ‘me’, the service user</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15000"/>
              </a:lnSpc>
              <a:spcAft>
                <a:spcPts val="600"/>
              </a:spcAft>
              <a:buSzPts val="1000"/>
              <a:buFont typeface="Wingdings" panose="05000000000000000000" pitchFamily="2" charset="2"/>
              <a:buChar char=""/>
            </a:pPr>
            <a:r>
              <a:rPr lang="en-GB" sz="1800" dirty="0">
                <a:effectLst/>
                <a:latin typeface="Arial" panose="020B0604020202020204" pitchFamily="34" charset="0"/>
                <a:ea typeface="Times New Roman" panose="02020603050405020304" pitchFamily="18" charset="0"/>
                <a:cs typeface="Calibri" panose="020F0502020204030204" pitchFamily="34" charset="0"/>
              </a:rPr>
              <a:t>About living ‘symptom-free’</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endParaRPr lang="en-GB" sz="1500" dirty="0">
              <a:latin typeface="Arial"/>
              <a:cs typeface="Arial"/>
            </a:endParaRPr>
          </a:p>
        </p:txBody>
      </p:sp>
    </p:spTree>
    <p:extLst>
      <p:ext uri="{BB962C8B-B14F-4D97-AF65-F5344CB8AC3E}">
        <p14:creationId xmlns:p14="http://schemas.microsoft.com/office/powerpoint/2010/main" val="906788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C11EC9-3154-4CB0-861C-8B5F5DDE218D}"/>
              </a:ext>
            </a:extLst>
          </p:cNvPr>
          <p:cNvSpPr txBox="1"/>
          <p:nvPr/>
        </p:nvSpPr>
        <p:spPr>
          <a:xfrm>
            <a:off x="2112790" y="2014140"/>
            <a:ext cx="5907057"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6000" b="1" dirty="0">
                <a:solidFill>
                  <a:srgbClr val="F18807"/>
                </a:solidFill>
                <a:latin typeface="Rockwell"/>
              </a:rPr>
              <a:t>Discussion?</a:t>
            </a:r>
          </a:p>
          <a:p>
            <a:pPr algn="ctr"/>
            <a:r>
              <a:rPr lang="en-GB" sz="3200" b="1" dirty="0">
                <a:solidFill>
                  <a:srgbClr val="F18807"/>
                </a:solidFill>
                <a:latin typeface="Rockwell"/>
                <a:cs typeface="Calibri"/>
              </a:rPr>
              <a:t>Any surprises? Any changes in perspective? Want anything expanding on?</a:t>
            </a:r>
            <a:endParaRPr lang="en-US" sz="1000" dirty="0">
              <a:solidFill>
                <a:srgbClr val="F18807"/>
              </a:solidFill>
              <a:cs typeface="Calibri"/>
            </a:endParaRPr>
          </a:p>
        </p:txBody>
      </p:sp>
    </p:spTree>
    <p:extLst>
      <p:ext uri="{BB962C8B-B14F-4D97-AF65-F5344CB8AC3E}">
        <p14:creationId xmlns:p14="http://schemas.microsoft.com/office/powerpoint/2010/main" val="24926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C11EC9-3154-4CB0-861C-8B5F5DDE218D}"/>
              </a:ext>
            </a:extLst>
          </p:cNvPr>
          <p:cNvSpPr txBox="1"/>
          <p:nvPr/>
        </p:nvSpPr>
        <p:spPr>
          <a:xfrm>
            <a:off x="740609" y="788457"/>
            <a:ext cx="773664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1" dirty="0">
                <a:solidFill>
                  <a:srgbClr val="F18807"/>
                </a:solidFill>
                <a:latin typeface="Rockwell"/>
              </a:rPr>
              <a:t>Recovery College e-courses</a:t>
            </a:r>
            <a:endParaRPr lang="en-US" sz="4000" dirty="0">
              <a:solidFill>
                <a:srgbClr val="F18807"/>
              </a:solidFill>
              <a:cs typeface="Calibri"/>
            </a:endParaRPr>
          </a:p>
        </p:txBody>
      </p:sp>
      <p:sp>
        <p:nvSpPr>
          <p:cNvPr id="4" name="TextBox 3">
            <a:extLst>
              <a:ext uri="{FF2B5EF4-FFF2-40B4-BE49-F238E27FC236}">
                <a16:creationId xmlns:a16="http://schemas.microsoft.com/office/drawing/2014/main" id="{6CB9FD22-F211-48E6-8BAB-F63C4AA1CD97}"/>
              </a:ext>
            </a:extLst>
          </p:cNvPr>
          <p:cNvSpPr txBox="1"/>
          <p:nvPr/>
        </p:nvSpPr>
        <p:spPr>
          <a:xfrm>
            <a:off x="740609" y="1985685"/>
            <a:ext cx="9104727"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latin typeface="Arial"/>
                <a:ea typeface="+mn-lt"/>
                <a:cs typeface="Arial"/>
              </a:rPr>
              <a:t>What is Recovery?</a:t>
            </a:r>
          </a:p>
          <a:p>
            <a:r>
              <a:rPr lang="en-GB" sz="1600" dirty="0">
                <a:latin typeface="Arial"/>
                <a:ea typeface="+mn-lt"/>
                <a:cs typeface="Arial"/>
              </a:rPr>
              <a:t>	Defining and critically exploring Recovery in much more depth than we have done today.</a:t>
            </a:r>
          </a:p>
          <a:p>
            <a:endParaRPr lang="en-GB" sz="1600" dirty="0">
              <a:latin typeface="Arial"/>
              <a:ea typeface="+mn-lt"/>
              <a:cs typeface="Arial"/>
            </a:endParaRPr>
          </a:p>
          <a:p>
            <a:endParaRPr lang="en-GB" sz="1600" dirty="0">
              <a:latin typeface="Arial"/>
              <a:ea typeface="+mn-lt"/>
              <a:cs typeface="Arial"/>
            </a:endParaRPr>
          </a:p>
          <a:p>
            <a:r>
              <a:rPr lang="en-GB" sz="2400" b="1" dirty="0">
                <a:latin typeface="Arial"/>
                <a:ea typeface="+mn-lt"/>
                <a:cs typeface="Arial"/>
              </a:rPr>
              <a:t>What is Coproduction?</a:t>
            </a:r>
          </a:p>
          <a:p>
            <a:r>
              <a:rPr lang="en-GB" sz="1600" dirty="0">
                <a:latin typeface="Arial"/>
                <a:ea typeface="+mn-lt"/>
                <a:cs typeface="Arial"/>
              </a:rPr>
              <a:t>	Understanding what coproduction is, why it’s important and how to apply it at every level 	of decision making (especially within health and social care)</a:t>
            </a:r>
          </a:p>
          <a:p>
            <a:endParaRPr lang="en-GB" sz="1600" dirty="0">
              <a:latin typeface="Arial"/>
              <a:ea typeface="+mn-lt"/>
              <a:cs typeface="Arial"/>
            </a:endParaRPr>
          </a:p>
          <a:p>
            <a:endParaRPr lang="en-GB" sz="1600" dirty="0">
              <a:latin typeface="Arial"/>
              <a:ea typeface="+mn-lt"/>
              <a:cs typeface="Arial"/>
            </a:endParaRPr>
          </a:p>
          <a:p>
            <a:r>
              <a:rPr lang="en-GB" sz="2400" b="1" dirty="0">
                <a:latin typeface="Arial"/>
                <a:ea typeface="+mn-lt"/>
                <a:cs typeface="Arial"/>
              </a:rPr>
              <a:t>How can we best support Recovery?</a:t>
            </a:r>
          </a:p>
          <a:p>
            <a:r>
              <a:rPr lang="en-GB" sz="1600" dirty="0">
                <a:latin typeface="Arial"/>
                <a:ea typeface="+mn-lt"/>
                <a:cs typeface="Arial"/>
              </a:rPr>
              <a:t>	Exploring how stigma, culture, language and relationships can help or hinder someone’s 	Recovery Journey</a:t>
            </a:r>
            <a:endParaRPr lang="en-GB" sz="1600" dirty="0">
              <a:latin typeface="Arial"/>
              <a:cs typeface="Arial"/>
            </a:endParaRPr>
          </a:p>
        </p:txBody>
      </p:sp>
    </p:spTree>
    <p:extLst>
      <p:ext uri="{BB962C8B-B14F-4D97-AF65-F5344CB8AC3E}">
        <p14:creationId xmlns:p14="http://schemas.microsoft.com/office/powerpoint/2010/main" val="2800828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C11EC9-3154-4CB0-861C-8B5F5DDE218D}"/>
              </a:ext>
            </a:extLst>
          </p:cNvPr>
          <p:cNvSpPr txBox="1"/>
          <p:nvPr/>
        </p:nvSpPr>
        <p:spPr>
          <a:xfrm>
            <a:off x="2112790" y="2014140"/>
            <a:ext cx="590705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6000" b="1">
                <a:solidFill>
                  <a:srgbClr val="F18807"/>
                </a:solidFill>
                <a:latin typeface="Rockwell"/>
              </a:rPr>
              <a:t>Thank you</a:t>
            </a:r>
            <a:endParaRPr lang="en-US" sz="1000" dirty="0">
              <a:solidFill>
                <a:srgbClr val="F18807"/>
              </a:solidFill>
              <a:cs typeface="Calibri"/>
            </a:endParaRPr>
          </a:p>
        </p:txBody>
      </p:sp>
    </p:spTree>
    <p:extLst>
      <p:ext uri="{BB962C8B-B14F-4D97-AF65-F5344CB8AC3E}">
        <p14:creationId xmlns:p14="http://schemas.microsoft.com/office/powerpoint/2010/main" val="736716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C11EC9-3154-4CB0-861C-8B5F5DDE218D}"/>
              </a:ext>
            </a:extLst>
          </p:cNvPr>
          <p:cNvSpPr txBox="1"/>
          <p:nvPr/>
        </p:nvSpPr>
        <p:spPr>
          <a:xfrm>
            <a:off x="731730" y="2501846"/>
            <a:ext cx="880288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000" b="1" dirty="0">
                <a:solidFill>
                  <a:srgbClr val="F18807"/>
                </a:solidFill>
                <a:latin typeface="Rockwell"/>
              </a:rPr>
              <a:t>Reflections and Discussions on the term ‘Recovery’</a:t>
            </a:r>
            <a:endParaRPr lang="en-US" sz="4000" dirty="0">
              <a:solidFill>
                <a:srgbClr val="F18807"/>
              </a:solidFill>
              <a:cs typeface="Calibri"/>
            </a:endParaRPr>
          </a:p>
        </p:txBody>
      </p:sp>
      <p:sp>
        <p:nvSpPr>
          <p:cNvPr id="5" name="TextBox 4">
            <a:extLst>
              <a:ext uri="{FF2B5EF4-FFF2-40B4-BE49-F238E27FC236}">
                <a16:creationId xmlns:a16="http://schemas.microsoft.com/office/drawing/2014/main" id="{9F5E6C32-DF99-47D9-B3DE-FD364A30017E}"/>
              </a:ext>
            </a:extLst>
          </p:cNvPr>
          <p:cNvSpPr txBox="1"/>
          <p:nvPr/>
        </p:nvSpPr>
        <p:spPr>
          <a:xfrm>
            <a:off x="6169981" y="5921406"/>
            <a:ext cx="3671518" cy="369332"/>
          </a:xfrm>
          <a:prstGeom prst="rect">
            <a:avLst/>
          </a:prstGeom>
          <a:noFill/>
        </p:spPr>
        <p:txBody>
          <a:bodyPr wrap="none" rtlCol="0">
            <a:spAutoFit/>
          </a:bodyPr>
          <a:lstStyle/>
          <a:p>
            <a:r>
              <a:rPr lang="en-GB" dirty="0">
                <a:hlinkClick r:id="rId3"/>
              </a:rPr>
              <a:t>XaOk8K0j3lHDJuOHvSPt | </a:t>
            </a:r>
            <a:r>
              <a:rPr lang="en-GB" dirty="0" err="1">
                <a:hlinkClick r:id="rId3"/>
              </a:rPr>
              <a:t>Riseup</a:t>
            </a:r>
            <a:r>
              <a:rPr lang="en-GB" dirty="0">
                <a:hlinkClick r:id="rId3"/>
              </a:rPr>
              <a:t> Pad</a:t>
            </a:r>
            <a:endParaRPr lang="en-GB" dirty="0"/>
          </a:p>
        </p:txBody>
      </p:sp>
    </p:spTree>
    <p:extLst>
      <p:ext uri="{BB962C8B-B14F-4D97-AF65-F5344CB8AC3E}">
        <p14:creationId xmlns:p14="http://schemas.microsoft.com/office/powerpoint/2010/main" val="1303996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C11EC9-3154-4CB0-861C-8B5F5DDE218D}"/>
              </a:ext>
            </a:extLst>
          </p:cNvPr>
          <p:cNvSpPr txBox="1"/>
          <p:nvPr/>
        </p:nvSpPr>
        <p:spPr>
          <a:xfrm>
            <a:off x="758363" y="2608378"/>
            <a:ext cx="880288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000" b="1" dirty="0">
                <a:solidFill>
                  <a:srgbClr val="F18807"/>
                </a:solidFill>
                <a:latin typeface="Rockwell"/>
              </a:rPr>
              <a:t>What does Recovery mean to YOU?</a:t>
            </a:r>
            <a:endParaRPr lang="en-US" sz="4000" dirty="0">
              <a:solidFill>
                <a:srgbClr val="F18807"/>
              </a:solidFill>
              <a:cs typeface="Calibri"/>
            </a:endParaRPr>
          </a:p>
        </p:txBody>
      </p:sp>
      <p:sp>
        <p:nvSpPr>
          <p:cNvPr id="5" name="TextBox 4">
            <a:extLst>
              <a:ext uri="{FF2B5EF4-FFF2-40B4-BE49-F238E27FC236}">
                <a16:creationId xmlns:a16="http://schemas.microsoft.com/office/drawing/2014/main" id="{9F5E6C32-DF99-47D9-B3DE-FD364A30017E}"/>
              </a:ext>
            </a:extLst>
          </p:cNvPr>
          <p:cNvSpPr txBox="1"/>
          <p:nvPr/>
        </p:nvSpPr>
        <p:spPr>
          <a:xfrm>
            <a:off x="7563775" y="5930284"/>
            <a:ext cx="2281587" cy="369332"/>
          </a:xfrm>
          <a:prstGeom prst="rect">
            <a:avLst/>
          </a:prstGeom>
          <a:noFill/>
        </p:spPr>
        <p:txBody>
          <a:bodyPr wrap="none" rtlCol="0">
            <a:spAutoFit/>
          </a:bodyPr>
          <a:lstStyle/>
          <a:p>
            <a:r>
              <a:rPr lang="en-GB" dirty="0"/>
              <a:t>Pen and paper / typed</a:t>
            </a:r>
          </a:p>
        </p:txBody>
      </p:sp>
    </p:spTree>
    <p:extLst>
      <p:ext uri="{BB962C8B-B14F-4D97-AF65-F5344CB8AC3E}">
        <p14:creationId xmlns:p14="http://schemas.microsoft.com/office/powerpoint/2010/main" val="3386972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9FD22-F211-48E6-8BAB-F63C4AA1CD97}"/>
              </a:ext>
            </a:extLst>
          </p:cNvPr>
          <p:cNvSpPr txBox="1"/>
          <p:nvPr/>
        </p:nvSpPr>
        <p:spPr>
          <a:xfrm>
            <a:off x="504426" y="689545"/>
            <a:ext cx="9491830" cy="58705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15000"/>
              </a:lnSpc>
              <a:spcAft>
                <a:spcPts val="1000"/>
              </a:spcAft>
              <a:buFont typeface="Arial" panose="020B0604020202020204" pitchFamily="34" charset="0"/>
              <a:buChar char="•"/>
            </a:pPr>
            <a:r>
              <a:rPr lang="en-GB" sz="1300" dirty="0">
                <a:effectLst/>
                <a:latin typeface="Arial" panose="020B0604020202020204" pitchFamily="34" charset="0"/>
                <a:ea typeface="Calibri" panose="020F0502020204030204" pitchFamily="34" charset="0"/>
                <a:cs typeface="Times New Roman" panose="02020603050405020304" pitchFamily="18" charset="0"/>
              </a:rPr>
              <a:t>Able to live a full, happy, productive life, within my realistic parameters, at home in the community - with support from services if and when necessary.</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en-GB" sz="1300" dirty="0">
                <a:effectLst/>
                <a:latin typeface="Arial" panose="020B0604020202020204" pitchFamily="34" charset="0"/>
                <a:ea typeface="Calibri" panose="020F0502020204030204" pitchFamily="34" charset="0"/>
                <a:cs typeface="Times New Roman" panose="02020603050405020304" pitchFamily="18" charset="0"/>
              </a:rPr>
              <a:t>It’s the process of choosing what steps (big and small) you take to move forward - with me or others as support - towards your own understanding and definition of Recovery.</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en-GB" sz="1300" dirty="0">
                <a:effectLst/>
                <a:latin typeface="Arial" panose="020B0604020202020204" pitchFamily="34" charset="0"/>
                <a:ea typeface="Calibri" panose="020F0502020204030204" pitchFamily="34" charset="0"/>
                <a:cs typeface="Times New Roman" panose="02020603050405020304" pitchFamily="18" charset="0"/>
              </a:rPr>
              <a:t>A movement away from patriarchal, traditional, institutional approaches to mental health. A redistribution of power.</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en-GB" sz="1300" dirty="0">
                <a:effectLst/>
                <a:latin typeface="Arial" panose="020B0604020202020204" pitchFamily="34" charset="0"/>
                <a:ea typeface="Calibri" panose="020F0502020204030204" pitchFamily="34" charset="0"/>
                <a:cs typeface="Times New Roman" panose="02020603050405020304" pitchFamily="18" charset="0"/>
              </a:rPr>
              <a:t>Learning to self-manage mental health symptoms as far as I'm able… but getting person-led help when I need it.</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en-GB" sz="1300" dirty="0">
                <a:effectLst/>
                <a:latin typeface="Arial" panose="020B0604020202020204" pitchFamily="34" charset="0"/>
                <a:ea typeface="Calibri" panose="020F0502020204030204" pitchFamily="34" charset="0"/>
                <a:cs typeface="Times New Roman" panose="02020603050405020304" pitchFamily="18" charset="0"/>
              </a:rPr>
              <a:t>Survival</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en-GB" sz="1300" dirty="0">
                <a:effectLst/>
                <a:latin typeface="Arial" panose="020B0604020202020204" pitchFamily="34" charset="0"/>
                <a:ea typeface="Calibri" panose="020F0502020204030204" pitchFamily="34" charset="0"/>
                <a:cs typeface="Times New Roman" panose="02020603050405020304" pitchFamily="18" charset="0"/>
              </a:rPr>
              <a:t>I think it can be helpful to think about Recovery as a continuum that everyone is on somewhere.</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en-GB" sz="1300" dirty="0">
                <a:effectLst/>
                <a:latin typeface="Arial" panose="020B0604020202020204" pitchFamily="34" charset="0"/>
                <a:ea typeface="Calibri" panose="020F0502020204030204" pitchFamily="34" charset="0"/>
                <a:cs typeface="Times New Roman" panose="02020603050405020304" pitchFamily="18" charset="0"/>
              </a:rPr>
              <a:t>To feel safe and largely content with my thoughts and feelings so that it does not have a negative impact on my day.</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en-GB" sz="1300" dirty="0">
                <a:effectLst/>
                <a:latin typeface="Arial" panose="020B0604020202020204" pitchFamily="34" charset="0"/>
                <a:ea typeface="Calibri" panose="020F0502020204030204" pitchFamily="34" charset="0"/>
                <a:cs typeface="Times New Roman" panose="02020603050405020304" pitchFamily="18" charset="0"/>
              </a:rPr>
              <a:t>Working on my own self-health  with support from professionals (who do not merely dole out pharmaceuticals but KNOW about therapy, prevention, self-care and other strategies) to help keep me well and flourishing.</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en-GB" sz="1300" dirty="0">
                <a:effectLst/>
                <a:latin typeface="Arial" panose="020B0604020202020204" pitchFamily="34" charset="0"/>
                <a:ea typeface="Calibri" panose="020F0502020204030204" pitchFamily="34" charset="0"/>
                <a:cs typeface="Times New Roman" panose="02020603050405020304" pitchFamily="18" charset="0"/>
              </a:rPr>
              <a:t>Trying to put things back to where they should be.</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en-GB" sz="1300" dirty="0">
                <a:effectLst/>
                <a:latin typeface="Arial" panose="020B0604020202020204" pitchFamily="34" charset="0"/>
                <a:ea typeface="Calibri" panose="020F0502020204030204" pitchFamily="34" charset="0"/>
                <a:cs typeface="Times New Roman" panose="02020603050405020304" pitchFamily="18" charset="0"/>
              </a:rPr>
              <a:t>Difficulties still exist but they’re no longer your entire existence – you learn to manage and live with things that have previously been detrimental.</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en-GB" sz="1300" dirty="0">
                <a:effectLst/>
                <a:latin typeface="Arial" panose="020B0604020202020204" pitchFamily="34" charset="0"/>
                <a:ea typeface="Calibri" panose="020F0502020204030204" pitchFamily="34" charset="0"/>
                <a:cs typeface="Times New Roman" panose="02020603050405020304" pitchFamily="18" charset="0"/>
              </a:rPr>
              <a:t>Being whole again, OR being on the road to wholeness / wellness, OR having accepted one's limitations.</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en-GB" sz="1300" dirty="0">
                <a:effectLst/>
                <a:latin typeface="Arial" panose="020B0604020202020204" pitchFamily="34" charset="0"/>
                <a:ea typeface="Calibri" panose="020F0502020204030204" pitchFamily="34" charset="0"/>
                <a:cs typeface="Times New Roman" panose="02020603050405020304" pitchFamily="18" charset="0"/>
              </a:rPr>
              <a:t>Using my voice</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en-GB" sz="1300" b="1" dirty="0">
                <a:effectLst/>
                <a:latin typeface="Arial" panose="020B0604020202020204" pitchFamily="34" charset="0"/>
                <a:ea typeface="Calibri" panose="020F0502020204030204" pitchFamily="34" charset="0"/>
                <a:cs typeface="Times New Roman" panose="02020603050405020304" pitchFamily="18" charset="0"/>
              </a:rPr>
              <a:t>“A meaningful life beyond diagnosis without having to be symptom free.”</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buFont typeface="Arial"/>
              <a:buChar char="•"/>
            </a:pPr>
            <a:endParaRPr lang="en-GB" sz="1300" dirty="0">
              <a:latin typeface="Arial"/>
              <a:cs typeface="Arial"/>
            </a:endParaRPr>
          </a:p>
        </p:txBody>
      </p:sp>
    </p:spTree>
    <p:extLst>
      <p:ext uri="{BB962C8B-B14F-4D97-AF65-F5344CB8AC3E}">
        <p14:creationId xmlns:p14="http://schemas.microsoft.com/office/powerpoint/2010/main" val="3746968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C11EC9-3154-4CB0-861C-8B5F5DDE218D}"/>
              </a:ext>
            </a:extLst>
          </p:cNvPr>
          <p:cNvSpPr txBox="1"/>
          <p:nvPr/>
        </p:nvSpPr>
        <p:spPr>
          <a:xfrm>
            <a:off x="740608" y="788457"/>
            <a:ext cx="823471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1" dirty="0">
                <a:solidFill>
                  <a:srgbClr val="F18807"/>
                </a:solidFill>
                <a:latin typeface="Rockwell"/>
              </a:rPr>
              <a:t>'Recovery’ in mental health</a:t>
            </a:r>
            <a:endParaRPr lang="en-US" sz="4000" dirty="0">
              <a:solidFill>
                <a:srgbClr val="F18807"/>
              </a:solidFill>
              <a:cs typeface="Calibri"/>
            </a:endParaRPr>
          </a:p>
        </p:txBody>
      </p:sp>
      <p:sp>
        <p:nvSpPr>
          <p:cNvPr id="4" name="TextBox 3">
            <a:extLst>
              <a:ext uri="{FF2B5EF4-FFF2-40B4-BE49-F238E27FC236}">
                <a16:creationId xmlns:a16="http://schemas.microsoft.com/office/drawing/2014/main" id="{6CB9FD22-F211-48E6-8BAB-F63C4AA1CD97}"/>
              </a:ext>
            </a:extLst>
          </p:cNvPr>
          <p:cNvSpPr txBox="1"/>
          <p:nvPr/>
        </p:nvSpPr>
        <p:spPr>
          <a:xfrm>
            <a:off x="740608" y="2177942"/>
            <a:ext cx="9032040"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latin typeface="Arial" panose="020B0604020202020204" pitchFamily="34" charset="0"/>
                <a:cs typeface="Arial" panose="020B0604020202020204" pitchFamily="34" charset="0"/>
              </a:rPr>
              <a:t>= a term used to describe the personal lived experiences and healing journeys of ‘people with severe and enduring mental health conditions with long term needs’ </a:t>
            </a:r>
          </a:p>
          <a:p>
            <a:endParaRPr lang="en-GB" sz="3200" b="1" dirty="0">
              <a:latin typeface="Arial" panose="020B0604020202020204" pitchFamily="34" charset="0"/>
              <a:cs typeface="Arial" panose="020B0604020202020204" pitchFamily="34" charset="0"/>
            </a:endParaRPr>
          </a:p>
          <a:p>
            <a:pPr algn="r"/>
            <a:r>
              <a:rPr lang="en-GB" sz="3200" i="1" dirty="0">
                <a:latin typeface="Arial" panose="020B0604020202020204" pitchFamily="34" charset="0"/>
                <a:cs typeface="Arial" panose="020B0604020202020204" pitchFamily="34" charset="0"/>
              </a:rPr>
              <a:t>(Deegan, 1998, Anthony, 1993)</a:t>
            </a:r>
          </a:p>
        </p:txBody>
      </p:sp>
    </p:spTree>
    <p:extLst>
      <p:ext uri="{BB962C8B-B14F-4D97-AF65-F5344CB8AC3E}">
        <p14:creationId xmlns:p14="http://schemas.microsoft.com/office/powerpoint/2010/main" val="4048044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2656" t="34861" r="28672" b="16250"/>
          <a:stretch/>
        </p:blipFill>
        <p:spPr bwMode="auto">
          <a:xfrm>
            <a:off x="5744545" y="1658367"/>
            <a:ext cx="4113414" cy="3945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E9C11EC9-3154-4CB0-861C-8B5F5DDE218D}"/>
              </a:ext>
            </a:extLst>
          </p:cNvPr>
          <p:cNvSpPr txBox="1"/>
          <p:nvPr/>
        </p:nvSpPr>
        <p:spPr>
          <a:xfrm>
            <a:off x="740609" y="788457"/>
            <a:ext cx="606856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1" dirty="0">
                <a:solidFill>
                  <a:srgbClr val="F18807"/>
                </a:solidFill>
                <a:latin typeface="Rockwell"/>
              </a:rPr>
              <a:t>Recovery is personal</a:t>
            </a:r>
            <a:endParaRPr lang="en-US" sz="4000" dirty="0">
              <a:solidFill>
                <a:srgbClr val="F18807"/>
              </a:solidFill>
              <a:cs typeface="Calibri"/>
            </a:endParaRPr>
          </a:p>
        </p:txBody>
      </p:sp>
      <p:sp>
        <p:nvSpPr>
          <p:cNvPr id="4" name="TextBox 3">
            <a:extLst>
              <a:ext uri="{FF2B5EF4-FFF2-40B4-BE49-F238E27FC236}">
                <a16:creationId xmlns:a16="http://schemas.microsoft.com/office/drawing/2014/main" id="{6CB9FD22-F211-48E6-8BAB-F63C4AA1CD97}"/>
              </a:ext>
            </a:extLst>
          </p:cNvPr>
          <p:cNvSpPr txBox="1"/>
          <p:nvPr/>
        </p:nvSpPr>
        <p:spPr>
          <a:xfrm>
            <a:off x="740609" y="1787323"/>
            <a:ext cx="5003936" cy="41985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5000"/>
              </a:lnSpc>
              <a:spcAft>
                <a:spcPts val="100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Recovery is a non-linear process of </a:t>
            </a:r>
            <a:r>
              <a:rPr lang="en-GB" sz="1400" b="1" dirty="0">
                <a:effectLst/>
                <a:latin typeface="Arial" panose="020B0604020202020204" pitchFamily="34" charset="0"/>
                <a:ea typeface="Calibri" panose="020F0502020204030204" pitchFamily="34" charset="0"/>
                <a:cs typeface="Times New Roman" panose="02020603050405020304" pitchFamily="18" charset="0"/>
              </a:rPr>
              <a:t>rebuilding</a:t>
            </a:r>
            <a:r>
              <a:rPr lang="en-GB" sz="1400" dirty="0">
                <a:effectLst/>
                <a:latin typeface="Arial" panose="020B0604020202020204" pitchFamily="34" charset="0"/>
                <a:ea typeface="Calibri" panose="020F0502020204030204" pitchFamily="34" charset="0"/>
                <a:cs typeface="Times New Roman" panose="02020603050405020304" pitchFamily="18" charset="0"/>
              </a:rPr>
              <a:t> after a crisis, taking </a:t>
            </a:r>
            <a:r>
              <a:rPr lang="en-GB" sz="1400" b="1" dirty="0">
                <a:effectLst/>
                <a:latin typeface="Arial" panose="020B0604020202020204" pitchFamily="34" charset="0"/>
                <a:ea typeface="Calibri" panose="020F0502020204030204" pitchFamily="34" charset="0"/>
                <a:cs typeface="Times New Roman" panose="02020603050405020304" pitchFamily="18" charset="0"/>
              </a:rPr>
              <a:t>responsibility</a:t>
            </a:r>
            <a:r>
              <a:rPr lang="en-GB" sz="1400" dirty="0">
                <a:effectLst/>
                <a:latin typeface="Arial" panose="020B0604020202020204" pitchFamily="34" charset="0"/>
                <a:ea typeface="Calibri" panose="020F0502020204030204" pitchFamily="34" charset="0"/>
                <a:cs typeface="Times New Roman" panose="02020603050405020304" pitchFamily="18" charset="0"/>
              </a:rPr>
              <a:t> for personal wellbeing and </a:t>
            </a:r>
            <a:r>
              <a:rPr lang="en-GB" sz="1400" b="1" dirty="0">
                <a:effectLst/>
                <a:latin typeface="Arial" panose="020B0604020202020204" pitchFamily="34" charset="0"/>
                <a:ea typeface="Calibri" panose="020F0502020204030204" pitchFamily="34" charset="0"/>
                <a:cs typeface="Times New Roman" panose="02020603050405020304" pitchFamily="18" charset="0"/>
              </a:rPr>
              <a:t>learning to live alongside any continued symptoms or impairments</a:t>
            </a:r>
            <a:r>
              <a:rPr lang="en-GB" sz="1400" dirty="0">
                <a:effectLst/>
                <a:latin typeface="Arial" panose="020B0604020202020204" pitchFamily="34" charset="0"/>
                <a:ea typeface="Calibri" panose="020F0502020204030204" pitchFamily="34" charset="0"/>
                <a:cs typeface="Times New Roman" panose="02020603050405020304" pitchFamily="18" charset="0"/>
              </a:rPr>
              <a:t> without the pressure to eventually be symptom-free.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By focusing on existing and potential </a:t>
            </a:r>
            <a:r>
              <a:rPr lang="en-GB" sz="1400" b="1" dirty="0">
                <a:effectLst/>
                <a:latin typeface="Arial" panose="020B0604020202020204" pitchFamily="34" charset="0"/>
                <a:ea typeface="Calibri" panose="020F0502020204030204" pitchFamily="34" charset="0"/>
                <a:cs typeface="Times New Roman" panose="02020603050405020304" pitchFamily="18" charset="0"/>
              </a:rPr>
              <a:t>strengths, skills and resources</a:t>
            </a:r>
            <a:r>
              <a:rPr lang="en-GB" sz="1400" dirty="0">
                <a:effectLst/>
                <a:latin typeface="Arial" panose="020B0604020202020204" pitchFamily="34" charset="0"/>
                <a:ea typeface="Calibri" panose="020F0502020204030204" pitchFamily="34" charset="0"/>
                <a:cs typeface="Times New Roman" panose="02020603050405020304" pitchFamily="18" charset="0"/>
              </a:rPr>
              <a:t>, an individual can pursue what they consider to be a </a:t>
            </a:r>
            <a:r>
              <a:rPr lang="en-GB" sz="1400" b="1" dirty="0">
                <a:effectLst/>
                <a:latin typeface="Arial" panose="020B0604020202020204" pitchFamily="34" charset="0"/>
                <a:ea typeface="Calibri" panose="020F0502020204030204" pitchFamily="34" charset="0"/>
                <a:cs typeface="Times New Roman" panose="02020603050405020304" pitchFamily="18" charset="0"/>
              </a:rPr>
              <a:t>satisfying and meaningful life</a:t>
            </a:r>
            <a:r>
              <a:rPr lang="en-GB" sz="1400" dirty="0">
                <a:effectLst/>
                <a:latin typeface="Arial" panose="020B0604020202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Learning from one’s </a:t>
            </a:r>
            <a:r>
              <a:rPr lang="en-GB" sz="1400" b="1" dirty="0">
                <a:effectLst/>
                <a:latin typeface="Arial" panose="020B0604020202020204" pitchFamily="34" charset="0"/>
                <a:ea typeface="Calibri" panose="020F0502020204030204" pitchFamily="34" charset="0"/>
                <a:cs typeface="Times New Roman" panose="02020603050405020304" pitchFamily="18" charset="0"/>
              </a:rPr>
              <a:t>peers</a:t>
            </a:r>
            <a:r>
              <a:rPr lang="en-GB" sz="1400" dirty="0">
                <a:effectLst/>
                <a:latin typeface="Arial" panose="020B0604020202020204" pitchFamily="34" charset="0"/>
                <a:ea typeface="Calibri" panose="020F0502020204030204" pitchFamily="34" charset="0"/>
                <a:cs typeface="Times New Roman" panose="02020603050405020304" pitchFamily="18" charset="0"/>
              </a:rPr>
              <a:t>, someone can work towards their own self-defined goals at their own pace. A </a:t>
            </a:r>
            <a:r>
              <a:rPr lang="en-GB" sz="1400" b="1" dirty="0">
                <a:effectLst/>
                <a:latin typeface="Arial" panose="020B0604020202020204" pitchFamily="34" charset="0"/>
                <a:ea typeface="Calibri" panose="020F0502020204030204" pitchFamily="34" charset="0"/>
                <a:cs typeface="Times New Roman" panose="02020603050405020304" pitchFamily="18" charset="0"/>
              </a:rPr>
              <a:t>collaborative, holistic and person-centred approach to care</a:t>
            </a:r>
            <a:r>
              <a:rPr lang="en-GB" sz="1400" dirty="0">
                <a:effectLst/>
                <a:latin typeface="Arial" panose="020B0604020202020204" pitchFamily="34" charset="0"/>
                <a:ea typeface="Calibri" panose="020F0502020204030204" pitchFamily="34" charset="0"/>
                <a:cs typeface="Times New Roman" panose="02020603050405020304" pitchFamily="18" charset="0"/>
              </a:rPr>
              <a:t> empowers people to lead the way in decision-making.</a:t>
            </a:r>
          </a:p>
          <a:p>
            <a:pPr>
              <a:lnSpc>
                <a:spcPct val="115000"/>
              </a:lnSpc>
              <a:spcAft>
                <a:spcPts val="1000"/>
              </a:spcAft>
            </a:pPr>
            <a:r>
              <a:rPr lang="en-GB" b="1" i="1" dirty="0">
                <a:latin typeface="Arial" panose="020B0604020202020204" pitchFamily="34" charset="0"/>
                <a:ea typeface="Calibri" panose="020F0502020204030204" pitchFamily="34" charset="0"/>
                <a:cs typeface="Times New Roman" panose="02020603050405020304" pitchFamily="18" charset="0"/>
              </a:rPr>
              <a:t>This process of rediscovery is often known as a ‘Recovery Journey’.</a:t>
            </a:r>
            <a:endParaRPr lang="en-GB" b="1" i="1" dirty="0">
              <a:effectLst/>
              <a:latin typeface="Calibri" panose="020F0502020204030204" pitchFamily="34" charset="0"/>
              <a:ea typeface="Calibri" panose="020F0502020204030204" pitchFamily="34" charset="0"/>
              <a:cs typeface="Times New Roman" panose="02020603050405020304" pitchFamily="18" charset="0"/>
            </a:endParaRPr>
          </a:p>
          <a:p>
            <a:pPr>
              <a:spcBef>
                <a:spcPct val="0"/>
              </a:spcBef>
            </a:pPr>
            <a:endParaRPr lang="en-US" altLang="en-US" sz="1500" dirty="0">
              <a:latin typeface="Arial" charset="0"/>
            </a:endParaRPr>
          </a:p>
        </p:txBody>
      </p:sp>
      <p:sp>
        <p:nvSpPr>
          <p:cNvPr id="6" name="TextBox 5">
            <a:extLst>
              <a:ext uri="{FF2B5EF4-FFF2-40B4-BE49-F238E27FC236}">
                <a16:creationId xmlns:a16="http://schemas.microsoft.com/office/drawing/2014/main" id="{7D24F47D-B649-48ED-8887-DF936A730C25}"/>
              </a:ext>
            </a:extLst>
          </p:cNvPr>
          <p:cNvSpPr txBox="1"/>
          <p:nvPr/>
        </p:nvSpPr>
        <p:spPr>
          <a:xfrm>
            <a:off x="8030686" y="5954423"/>
            <a:ext cx="1941990" cy="218693"/>
          </a:xfrm>
          <a:prstGeom prst="rect">
            <a:avLst/>
          </a:prstGeom>
          <a:noFill/>
        </p:spPr>
        <p:txBody>
          <a:bodyPr wrap="square">
            <a:spAutoFit/>
          </a:bodyPr>
          <a:lstStyle/>
          <a:p>
            <a:r>
              <a:rPr lang="en-GB" sz="800" dirty="0">
                <a:solidFill>
                  <a:srgbClr val="000000"/>
                </a:solidFill>
                <a:effectLst/>
                <a:latin typeface="Arial" panose="020B0604020202020204" pitchFamily="34" charset="0"/>
                <a:ea typeface="Calibri" panose="020F0502020204030204" pitchFamily="34" charset="0"/>
              </a:rPr>
              <a:t>SAMSHA’s ‘Components of Recovery’</a:t>
            </a:r>
            <a:endParaRPr lang="en-GB" dirty="0"/>
          </a:p>
        </p:txBody>
      </p:sp>
    </p:spTree>
    <p:extLst>
      <p:ext uri="{BB962C8B-B14F-4D97-AF65-F5344CB8AC3E}">
        <p14:creationId xmlns:p14="http://schemas.microsoft.com/office/powerpoint/2010/main" val="2345244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C11EC9-3154-4CB0-861C-8B5F5DDE218D}"/>
              </a:ext>
            </a:extLst>
          </p:cNvPr>
          <p:cNvSpPr txBox="1"/>
          <p:nvPr/>
        </p:nvSpPr>
        <p:spPr>
          <a:xfrm>
            <a:off x="740609" y="788457"/>
            <a:ext cx="773664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1" dirty="0">
                <a:solidFill>
                  <a:srgbClr val="F18807"/>
                </a:solidFill>
                <a:latin typeface="Rockwell"/>
              </a:rPr>
              <a:t>Principles of Recovery</a:t>
            </a:r>
            <a:endParaRPr lang="en-US" sz="4000" dirty="0">
              <a:solidFill>
                <a:srgbClr val="F18807"/>
              </a:solidFill>
              <a:cs typeface="Calibri"/>
            </a:endParaRPr>
          </a:p>
        </p:txBody>
      </p:sp>
      <p:sp>
        <p:nvSpPr>
          <p:cNvPr id="4" name="TextBox 3">
            <a:extLst>
              <a:ext uri="{FF2B5EF4-FFF2-40B4-BE49-F238E27FC236}">
                <a16:creationId xmlns:a16="http://schemas.microsoft.com/office/drawing/2014/main" id="{6CB9FD22-F211-48E6-8BAB-F63C4AA1CD97}"/>
              </a:ext>
            </a:extLst>
          </p:cNvPr>
          <p:cNvSpPr txBox="1"/>
          <p:nvPr/>
        </p:nvSpPr>
        <p:spPr>
          <a:xfrm>
            <a:off x="522181" y="1796299"/>
            <a:ext cx="8841540"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a:buChar char="•"/>
            </a:pPr>
            <a:r>
              <a:rPr lang="en-GB" sz="1500" b="1" dirty="0">
                <a:latin typeface="Arial"/>
                <a:cs typeface="Arial"/>
              </a:rPr>
              <a:t>Hope:</a:t>
            </a:r>
            <a:r>
              <a:rPr lang="en-GB" sz="1500" dirty="0">
                <a:latin typeface="Arial"/>
                <a:cs typeface="Arial"/>
              </a:rPr>
              <a:t> Believing in self, others believing in us when we’re unable to, possibility of rebuilding life and achieving self-defined goals</a:t>
            </a:r>
            <a:br>
              <a:rPr lang="en-GB" sz="1500" dirty="0">
                <a:latin typeface="Arial"/>
                <a:cs typeface="Arial"/>
              </a:rPr>
            </a:br>
            <a:endParaRPr lang="en-GB" sz="1500" dirty="0">
              <a:latin typeface="Arial"/>
              <a:cs typeface="Arial"/>
            </a:endParaRPr>
          </a:p>
          <a:p>
            <a:pPr marL="571500" indent="-571500">
              <a:buFont typeface="Arial"/>
              <a:buChar char="•"/>
            </a:pPr>
            <a:r>
              <a:rPr lang="en-GB" sz="1500" b="1" dirty="0">
                <a:latin typeface="Arial"/>
                <a:ea typeface="+mn-lt"/>
                <a:cs typeface="Arial"/>
              </a:rPr>
              <a:t>Opportunity: </a:t>
            </a:r>
            <a:r>
              <a:rPr lang="en-GB" sz="1500" dirty="0">
                <a:latin typeface="Arial"/>
                <a:ea typeface="+mn-lt"/>
                <a:cs typeface="Arial"/>
              </a:rPr>
              <a:t>Pursuing the things you value that make life worthwhile, prospects for meaningful activity, chance to move towards self-defined goals</a:t>
            </a:r>
            <a:br>
              <a:rPr lang="en-GB" sz="1500" dirty="0">
                <a:latin typeface="Arial"/>
                <a:ea typeface="+mn-lt"/>
                <a:cs typeface="Arial"/>
              </a:rPr>
            </a:br>
            <a:endParaRPr lang="en-GB" sz="1500" dirty="0">
              <a:latin typeface="Arial"/>
              <a:ea typeface="+mn-lt"/>
              <a:cs typeface="Arial"/>
            </a:endParaRPr>
          </a:p>
          <a:p>
            <a:pPr marL="571500" indent="-571500">
              <a:buFont typeface="Arial"/>
              <a:buChar char="•"/>
            </a:pPr>
            <a:r>
              <a:rPr lang="en-GB" sz="1500" b="1" dirty="0">
                <a:latin typeface="Arial"/>
                <a:ea typeface="+mn-lt"/>
                <a:cs typeface="Arial"/>
              </a:rPr>
              <a:t>Control: </a:t>
            </a:r>
            <a:r>
              <a:rPr lang="en-GB" sz="1500" dirty="0">
                <a:latin typeface="Arial"/>
                <a:ea typeface="+mn-lt"/>
                <a:cs typeface="Arial"/>
              </a:rPr>
              <a:t>Becoming an expert in one’s own self-care, learning from experiences, having choice, being listened to, utilising personal strengths</a:t>
            </a:r>
            <a:br>
              <a:rPr lang="en-GB" sz="1500" dirty="0">
                <a:latin typeface="Arial"/>
                <a:ea typeface="+mn-lt"/>
                <a:cs typeface="Arial"/>
              </a:rPr>
            </a:br>
            <a:endParaRPr lang="en-GB" sz="1500" b="1" dirty="0">
              <a:latin typeface="Arial"/>
              <a:ea typeface="+mn-lt"/>
              <a:cs typeface="Arial"/>
            </a:endParaRPr>
          </a:p>
          <a:p>
            <a:pPr marL="571500" indent="-571500">
              <a:buFont typeface="Arial"/>
              <a:buChar char="•"/>
            </a:pPr>
            <a:r>
              <a:rPr lang="en-GB" sz="1500" b="1" dirty="0">
                <a:latin typeface="Arial"/>
                <a:ea typeface="+mn-lt"/>
                <a:cs typeface="Arial"/>
              </a:rPr>
              <a:t>Personal Responsibility: </a:t>
            </a:r>
            <a:br>
              <a:rPr lang="en-GB" sz="1500" b="1" dirty="0">
                <a:latin typeface="Arial"/>
                <a:ea typeface="+mn-lt"/>
                <a:cs typeface="Arial"/>
              </a:rPr>
            </a:br>
            <a:r>
              <a:rPr lang="en-GB" sz="1500" dirty="0">
                <a:latin typeface="Arial"/>
                <a:ea typeface="+mn-lt"/>
                <a:cs typeface="Arial"/>
              </a:rPr>
              <a:t>Taking action towards your own good </a:t>
            </a:r>
            <a:br>
              <a:rPr lang="en-GB" sz="1500" dirty="0">
                <a:latin typeface="Arial"/>
                <a:ea typeface="+mn-lt"/>
                <a:cs typeface="Arial"/>
              </a:rPr>
            </a:br>
            <a:r>
              <a:rPr lang="en-GB" sz="1500" dirty="0">
                <a:latin typeface="Arial"/>
                <a:ea typeface="+mn-lt"/>
                <a:cs typeface="Arial"/>
              </a:rPr>
              <a:t>wellbeing, reaching out and asking </a:t>
            </a:r>
            <a:br>
              <a:rPr lang="en-GB" sz="1500" dirty="0">
                <a:latin typeface="Arial"/>
                <a:ea typeface="+mn-lt"/>
                <a:cs typeface="Arial"/>
              </a:rPr>
            </a:br>
            <a:r>
              <a:rPr lang="en-GB" sz="1500" dirty="0">
                <a:latin typeface="Arial"/>
                <a:ea typeface="+mn-lt"/>
                <a:cs typeface="Arial"/>
              </a:rPr>
              <a:t>for help when it’s needed</a:t>
            </a:r>
            <a:endParaRPr lang="en-US" sz="1500" dirty="0">
              <a:ea typeface="+mn-lt"/>
              <a:cs typeface="+mn-lt"/>
            </a:endParaRPr>
          </a:p>
          <a:p>
            <a:pPr marL="571500" indent="-571500">
              <a:buFont typeface="Arial"/>
              <a:buChar char="•"/>
            </a:pPr>
            <a:endParaRPr lang="en-GB" sz="1500" b="1" dirty="0">
              <a:latin typeface="Arial"/>
              <a:cs typeface="Arial"/>
            </a:endParaRPr>
          </a:p>
          <a:p>
            <a:pPr marL="571500" indent="-571500">
              <a:buFont typeface="Arial"/>
              <a:buChar char="•"/>
            </a:pPr>
            <a:r>
              <a:rPr lang="en-GB" sz="1500" b="1" dirty="0">
                <a:latin typeface="Arial"/>
                <a:cs typeface="Arial"/>
              </a:rPr>
              <a:t>Peer Education: </a:t>
            </a:r>
            <a:r>
              <a:rPr lang="en-GB" sz="1500" dirty="0">
                <a:latin typeface="Arial"/>
                <a:cs typeface="Arial"/>
              </a:rPr>
              <a:t>Learning from others </a:t>
            </a:r>
            <a:br>
              <a:rPr lang="en-GB" sz="1500" dirty="0">
                <a:latin typeface="Arial"/>
                <a:cs typeface="Arial"/>
              </a:rPr>
            </a:br>
            <a:r>
              <a:rPr lang="en-GB" sz="1500" dirty="0">
                <a:latin typeface="Arial"/>
                <a:cs typeface="Arial"/>
              </a:rPr>
              <a:t>who have gone through something </a:t>
            </a:r>
            <a:br>
              <a:rPr lang="en-GB" sz="1500" dirty="0">
                <a:latin typeface="Arial"/>
                <a:cs typeface="Arial"/>
              </a:rPr>
            </a:br>
            <a:r>
              <a:rPr lang="en-GB" sz="1500" dirty="0">
                <a:latin typeface="Arial"/>
                <a:cs typeface="Arial"/>
              </a:rPr>
              <a:t>similar, and in sharing your experiences </a:t>
            </a:r>
            <a:br>
              <a:rPr lang="en-GB" sz="1500" dirty="0">
                <a:latin typeface="Arial"/>
                <a:cs typeface="Arial"/>
              </a:rPr>
            </a:br>
            <a:r>
              <a:rPr lang="en-GB" sz="1500" dirty="0">
                <a:latin typeface="Arial"/>
                <a:cs typeface="Arial"/>
              </a:rPr>
              <a:t>to support others in their journey</a:t>
            </a:r>
          </a:p>
        </p:txBody>
      </p:sp>
      <p:pic>
        <p:nvPicPr>
          <p:cNvPr id="6" name="Picture 5" descr="Diagram, text&#10;&#10;Description automatically generated">
            <a:extLst>
              <a:ext uri="{FF2B5EF4-FFF2-40B4-BE49-F238E27FC236}">
                <a16:creationId xmlns:a16="http://schemas.microsoft.com/office/drawing/2014/main" id="{DFC85019-9652-42C9-A009-8700E87485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1892" y="3919957"/>
            <a:ext cx="5109910" cy="2183722"/>
          </a:xfrm>
          <a:prstGeom prst="rect">
            <a:avLst/>
          </a:prstGeom>
        </p:spPr>
      </p:pic>
    </p:spTree>
    <p:extLst>
      <p:ext uri="{BB962C8B-B14F-4D97-AF65-F5344CB8AC3E}">
        <p14:creationId xmlns:p14="http://schemas.microsoft.com/office/powerpoint/2010/main" val="3607624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5" name="Picture 4" descr="A picture containing table&#10;&#10;Description automatically generated">
            <a:extLst>
              <a:ext uri="{FF2B5EF4-FFF2-40B4-BE49-F238E27FC236}">
                <a16:creationId xmlns:a16="http://schemas.microsoft.com/office/drawing/2014/main" id="{49FE80FF-880C-4A69-9D5B-6FBA8708F4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181" y="398608"/>
            <a:ext cx="9537928" cy="6055457"/>
          </a:xfrm>
          <a:prstGeom prst="rect">
            <a:avLst/>
          </a:prstGeom>
        </p:spPr>
      </p:pic>
    </p:spTree>
    <p:extLst>
      <p:ext uri="{BB962C8B-B14F-4D97-AF65-F5344CB8AC3E}">
        <p14:creationId xmlns:p14="http://schemas.microsoft.com/office/powerpoint/2010/main" val="3868373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6" name="Picture 5" descr="Chart, diagram, bubble chart&#10;&#10;Description automatically generated">
            <a:extLst>
              <a:ext uri="{FF2B5EF4-FFF2-40B4-BE49-F238E27FC236}">
                <a16:creationId xmlns:a16="http://schemas.microsoft.com/office/drawing/2014/main" id="{81615FBD-222B-4BD2-88DA-15AE501A4FAF}"/>
              </a:ext>
            </a:extLst>
          </p:cNvPr>
          <p:cNvPicPr>
            <a:picLocks noChangeAspect="1"/>
          </p:cNvPicPr>
          <p:nvPr/>
        </p:nvPicPr>
        <p:blipFill rotWithShape="1">
          <a:blip r:embed="rId3">
            <a:extLst>
              <a:ext uri="{28A0092B-C50C-407E-A947-70E740481C1C}">
                <a14:useLocalDpi xmlns:a14="http://schemas.microsoft.com/office/drawing/2010/main" val="0"/>
              </a:ext>
            </a:extLst>
          </a:blip>
          <a:srcRect l="1252" t="9449" r="1284" b="5890"/>
          <a:stretch/>
        </p:blipFill>
        <p:spPr>
          <a:xfrm>
            <a:off x="417250" y="470515"/>
            <a:ext cx="9613744" cy="5903651"/>
          </a:xfrm>
          <a:prstGeom prst="rect">
            <a:avLst/>
          </a:prstGeom>
        </p:spPr>
      </p:pic>
    </p:spTree>
    <p:extLst>
      <p:ext uri="{BB962C8B-B14F-4D97-AF65-F5344CB8AC3E}">
        <p14:creationId xmlns:p14="http://schemas.microsoft.com/office/powerpoint/2010/main" val="449639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581</TotalTime>
  <Words>1130</Words>
  <Application>Microsoft Office PowerPoint</Application>
  <PresentationFormat>Widescreen</PresentationFormat>
  <Paragraphs>80</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Rockwell</vt:lpstr>
      <vt:lpstr>Wingdings</vt:lpstr>
      <vt:lpstr>office theme</vt:lpstr>
      <vt:lpstr>Understanding Recovery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Saunders, Lauren</dc:creator>
  <cp:lastModifiedBy>HAKENEY, Ryan (HUMBER TEACHING NHS FOUNDATION TRUST)</cp:lastModifiedBy>
  <cp:revision>199</cp:revision>
  <dcterms:created xsi:type="dcterms:W3CDTF">2020-08-21T12:19:09Z</dcterms:created>
  <dcterms:modified xsi:type="dcterms:W3CDTF">2022-04-08T08:40:43Z</dcterms:modified>
</cp:coreProperties>
</file>