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EB8"/>
    <a:srgbClr val="445563"/>
    <a:srgbClr val="0030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65" autoAdjust="0"/>
  </p:normalViewPr>
  <p:slideViewPr>
    <p:cSldViewPr>
      <p:cViewPr varScale="1">
        <p:scale>
          <a:sx n="97" d="100"/>
          <a:sy n="97" d="100"/>
        </p:scale>
        <p:origin x="150"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77BA6D-271D-426E-BD2D-546635CDB4DA}" type="datetimeFigureOut">
              <a:rPr lang="en-GB" smtClean="0"/>
              <a:t>24/11/2022</a:t>
            </a:fld>
            <a:endParaRPr lang="en-GB"/>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2C415C-C686-4B53-9FCF-7247580D1AD5}" type="slidenum">
              <a:rPr lang="en-GB" smtClean="0"/>
              <a:t>‹#›</a:t>
            </a:fld>
            <a:endParaRPr lang="en-GB"/>
          </a:p>
        </p:txBody>
      </p:sp>
    </p:spTree>
    <p:extLst>
      <p:ext uri="{BB962C8B-B14F-4D97-AF65-F5344CB8AC3E}">
        <p14:creationId xmlns:p14="http://schemas.microsoft.com/office/powerpoint/2010/main" val="408446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GUIDE:</a:t>
            </a:r>
          </a:p>
          <a:p>
            <a:r>
              <a:rPr lang="en-GB" dirty="0"/>
              <a:t>Before saving as a PDF file for printing purposes, make sure to</a:t>
            </a:r>
            <a:r>
              <a:rPr lang="en-GB" baseline="0" dirty="0"/>
              <a:t> DELETE the two blue separating </a:t>
            </a:r>
            <a:r>
              <a:rPr lang="en-GB" baseline="0"/>
              <a:t>‘fold’ lines. </a:t>
            </a:r>
            <a:endParaRPr lang="en-GB" dirty="0"/>
          </a:p>
        </p:txBody>
      </p:sp>
      <p:sp>
        <p:nvSpPr>
          <p:cNvPr id="4" name="Slide Number Placeholder 3"/>
          <p:cNvSpPr>
            <a:spLocks noGrp="1"/>
          </p:cNvSpPr>
          <p:nvPr>
            <p:ph type="sldNum" sz="quarter" idx="10"/>
          </p:nvPr>
        </p:nvSpPr>
        <p:spPr/>
        <p:txBody>
          <a:bodyPr/>
          <a:lstStyle/>
          <a:p>
            <a:fld id="{982C415C-C686-4B53-9FCF-7247580D1AD5}" type="slidenum">
              <a:rPr lang="en-GB" smtClean="0"/>
              <a:t>1</a:t>
            </a:fld>
            <a:endParaRPr lang="en-GB"/>
          </a:p>
        </p:txBody>
      </p:sp>
    </p:spTree>
    <p:extLst>
      <p:ext uri="{BB962C8B-B14F-4D97-AF65-F5344CB8AC3E}">
        <p14:creationId xmlns:p14="http://schemas.microsoft.com/office/powerpoint/2010/main" val="534493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GUIDE:</a:t>
            </a:r>
          </a:p>
          <a:p>
            <a:r>
              <a:rPr lang="en-GB" dirty="0"/>
              <a:t>Before saving as a PDF file for printing purposes, make sure to</a:t>
            </a:r>
            <a:r>
              <a:rPr lang="en-GB" baseline="0" dirty="0"/>
              <a:t> DELETE the two blue separating </a:t>
            </a:r>
            <a:r>
              <a:rPr lang="en-GB" baseline="0"/>
              <a:t>‘fold’ lines. </a:t>
            </a:r>
            <a:endParaRPr lang="en-GB" dirty="0"/>
          </a:p>
        </p:txBody>
      </p:sp>
      <p:sp>
        <p:nvSpPr>
          <p:cNvPr id="4" name="Slide Number Placeholder 3"/>
          <p:cNvSpPr>
            <a:spLocks noGrp="1"/>
          </p:cNvSpPr>
          <p:nvPr>
            <p:ph type="sldNum" sz="quarter" idx="10"/>
          </p:nvPr>
        </p:nvSpPr>
        <p:spPr/>
        <p:txBody>
          <a:bodyPr/>
          <a:lstStyle/>
          <a:p>
            <a:fld id="{982C415C-C686-4B53-9FCF-7247580D1AD5}" type="slidenum">
              <a:rPr lang="en-GB" smtClean="0"/>
              <a:t>2</a:t>
            </a:fld>
            <a:endParaRPr lang="en-GB"/>
          </a:p>
        </p:txBody>
      </p:sp>
    </p:spTree>
    <p:extLst>
      <p:ext uri="{BB962C8B-B14F-4D97-AF65-F5344CB8AC3E}">
        <p14:creationId xmlns:p14="http://schemas.microsoft.com/office/powerpoint/2010/main" val="534493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F2599B3-E7E2-4546-AE63-BB4A90042F1C}" type="datetimeFigureOut">
              <a:rPr lang="en-GB" smtClean="0"/>
              <a:t>24/11/2022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C11DEB-4BBA-49EB-8EED-83E8E21725FF}" type="slidenum">
              <a:rPr lang="en-GB" smtClean="0"/>
              <a:t>‹#›</a:t>
            </a:fld>
            <a:endParaRPr lang="en-GB"/>
          </a:p>
        </p:txBody>
      </p:sp>
    </p:spTree>
    <p:extLst>
      <p:ext uri="{BB962C8B-B14F-4D97-AF65-F5344CB8AC3E}">
        <p14:creationId xmlns:p14="http://schemas.microsoft.com/office/powerpoint/2010/main" val="216493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F2599B3-E7E2-4546-AE63-BB4A90042F1C}" type="datetimeFigureOut">
              <a:rPr lang="en-GB" smtClean="0"/>
              <a:t>24/11/2022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C11DEB-4BBA-49EB-8EED-83E8E21725FF}" type="slidenum">
              <a:rPr lang="en-GB" smtClean="0"/>
              <a:t>‹#›</a:t>
            </a:fld>
            <a:endParaRPr lang="en-GB"/>
          </a:p>
        </p:txBody>
      </p:sp>
    </p:spTree>
    <p:extLst>
      <p:ext uri="{BB962C8B-B14F-4D97-AF65-F5344CB8AC3E}">
        <p14:creationId xmlns:p14="http://schemas.microsoft.com/office/powerpoint/2010/main" val="1557300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F2599B3-E7E2-4546-AE63-BB4A90042F1C}" type="datetimeFigureOut">
              <a:rPr lang="en-GB" smtClean="0"/>
              <a:t>24/11/2022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C11DEB-4BBA-49EB-8EED-83E8E21725FF}" type="slidenum">
              <a:rPr lang="en-GB" smtClean="0"/>
              <a:t>‹#›</a:t>
            </a:fld>
            <a:endParaRPr lang="en-GB"/>
          </a:p>
        </p:txBody>
      </p:sp>
    </p:spTree>
    <p:extLst>
      <p:ext uri="{BB962C8B-B14F-4D97-AF65-F5344CB8AC3E}">
        <p14:creationId xmlns:p14="http://schemas.microsoft.com/office/powerpoint/2010/main" val="3015520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F2599B3-E7E2-4546-AE63-BB4A90042F1C}" type="datetimeFigureOut">
              <a:rPr lang="en-GB" smtClean="0"/>
              <a:t>24/11/2022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C11DEB-4BBA-49EB-8EED-83E8E21725FF}" type="slidenum">
              <a:rPr lang="en-GB" smtClean="0"/>
              <a:t>‹#›</a:t>
            </a:fld>
            <a:endParaRPr lang="en-GB"/>
          </a:p>
        </p:txBody>
      </p:sp>
    </p:spTree>
    <p:extLst>
      <p:ext uri="{BB962C8B-B14F-4D97-AF65-F5344CB8AC3E}">
        <p14:creationId xmlns:p14="http://schemas.microsoft.com/office/powerpoint/2010/main" val="2686888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2599B3-E7E2-4546-AE63-BB4A90042F1C}" type="datetimeFigureOut">
              <a:rPr lang="en-GB" smtClean="0"/>
              <a:t>24/11/2022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C11DEB-4BBA-49EB-8EED-83E8E21725FF}" type="slidenum">
              <a:rPr lang="en-GB" smtClean="0"/>
              <a:t>‹#›</a:t>
            </a:fld>
            <a:endParaRPr lang="en-GB"/>
          </a:p>
        </p:txBody>
      </p:sp>
    </p:spTree>
    <p:extLst>
      <p:ext uri="{BB962C8B-B14F-4D97-AF65-F5344CB8AC3E}">
        <p14:creationId xmlns:p14="http://schemas.microsoft.com/office/powerpoint/2010/main" val="2575951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F2599B3-E7E2-4546-AE63-BB4A90042F1C}" type="datetimeFigureOut">
              <a:rPr lang="en-GB" smtClean="0"/>
              <a:t>24/11/2022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C11DEB-4BBA-49EB-8EED-83E8E21725FF}" type="slidenum">
              <a:rPr lang="en-GB" smtClean="0"/>
              <a:t>‹#›</a:t>
            </a:fld>
            <a:endParaRPr lang="en-GB"/>
          </a:p>
        </p:txBody>
      </p:sp>
    </p:spTree>
    <p:extLst>
      <p:ext uri="{BB962C8B-B14F-4D97-AF65-F5344CB8AC3E}">
        <p14:creationId xmlns:p14="http://schemas.microsoft.com/office/powerpoint/2010/main" val="1222462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F2599B3-E7E2-4546-AE63-BB4A90042F1C}" type="datetimeFigureOut">
              <a:rPr lang="en-GB" smtClean="0"/>
              <a:t>24/11/2022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2C11DEB-4BBA-49EB-8EED-83E8E21725FF}" type="slidenum">
              <a:rPr lang="en-GB" smtClean="0"/>
              <a:t>‹#›</a:t>
            </a:fld>
            <a:endParaRPr lang="en-GB"/>
          </a:p>
        </p:txBody>
      </p:sp>
    </p:spTree>
    <p:extLst>
      <p:ext uri="{BB962C8B-B14F-4D97-AF65-F5344CB8AC3E}">
        <p14:creationId xmlns:p14="http://schemas.microsoft.com/office/powerpoint/2010/main" val="1879130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F2599B3-E7E2-4546-AE63-BB4A90042F1C}" type="datetimeFigureOut">
              <a:rPr lang="en-GB" smtClean="0"/>
              <a:t>24/11/2022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2C11DEB-4BBA-49EB-8EED-83E8E21725FF}" type="slidenum">
              <a:rPr lang="en-GB" smtClean="0"/>
              <a:t>‹#›</a:t>
            </a:fld>
            <a:endParaRPr lang="en-GB"/>
          </a:p>
        </p:txBody>
      </p:sp>
    </p:spTree>
    <p:extLst>
      <p:ext uri="{BB962C8B-B14F-4D97-AF65-F5344CB8AC3E}">
        <p14:creationId xmlns:p14="http://schemas.microsoft.com/office/powerpoint/2010/main" val="3339151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2599B3-E7E2-4546-AE63-BB4A90042F1C}" type="datetimeFigureOut">
              <a:rPr lang="en-GB" smtClean="0"/>
              <a:t>24/11/2022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2C11DEB-4BBA-49EB-8EED-83E8E21725FF}" type="slidenum">
              <a:rPr lang="en-GB" smtClean="0"/>
              <a:t>‹#›</a:t>
            </a:fld>
            <a:endParaRPr lang="en-GB"/>
          </a:p>
        </p:txBody>
      </p:sp>
    </p:spTree>
    <p:extLst>
      <p:ext uri="{BB962C8B-B14F-4D97-AF65-F5344CB8AC3E}">
        <p14:creationId xmlns:p14="http://schemas.microsoft.com/office/powerpoint/2010/main" val="3101863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2599B3-E7E2-4546-AE63-BB4A90042F1C}" type="datetimeFigureOut">
              <a:rPr lang="en-GB" smtClean="0"/>
              <a:t>24/11/2022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C11DEB-4BBA-49EB-8EED-83E8E21725FF}" type="slidenum">
              <a:rPr lang="en-GB" smtClean="0"/>
              <a:t>‹#›</a:t>
            </a:fld>
            <a:endParaRPr lang="en-GB"/>
          </a:p>
        </p:txBody>
      </p:sp>
    </p:spTree>
    <p:extLst>
      <p:ext uri="{BB962C8B-B14F-4D97-AF65-F5344CB8AC3E}">
        <p14:creationId xmlns:p14="http://schemas.microsoft.com/office/powerpoint/2010/main" val="3906831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2599B3-E7E2-4546-AE63-BB4A90042F1C}" type="datetimeFigureOut">
              <a:rPr lang="en-GB" smtClean="0"/>
              <a:t>24/11/2022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C11DEB-4BBA-49EB-8EED-83E8E21725FF}" type="slidenum">
              <a:rPr lang="en-GB" smtClean="0"/>
              <a:t>‹#›</a:t>
            </a:fld>
            <a:endParaRPr lang="en-GB"/>
          </a:p>
        </p:txBody>
      </p:sp>
    </p:spTree>
    <p:extLst>
      <p:ext uri="{BB962C8B-B14F-4D97-AF65-F5344CB8AC3E}">
        <p14:creationId xmlns:p14="http://schemas.microsoft.com/office/powerpoint/2010/main" val="2731825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599B3-E7E2-4546-AE63-BB4A90042F1C}" type="datetimeFigureOut">
              <a:rPr lang="en-GB" smtClean="0"/>
              <a:t>24/11/2022</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11DEB-4BBA-49EB-8EED-83E8E21725FF}" type="slidenum">
              <a:rPr lang="en-GB" smtClean="0"/>
              <a:t>‹#›</a:t>
            </a:fld>
            <a:endParaRPr lang="en-GB"/>
          </a:p>
        </p:txBody>
      </p:sp>
    </p:spTree>
    <p:extLst>
      <p:ext uri="{BB962C8B-B14F-4D97-AF65-F5344CB8AC3E}">
        <p14:creationId xmlns:p14="http://schemas.microsoft.com/office/powerpoint/2010/main" val="829184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hyperlink" Target="https://www.mind.org.uk/information-support/legal-rights/discharge-from-hospital/explaining-legal-terms/#advocat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owchart: Delay 5"/>
          <p:cNvSpPr/>
          <p:nvPr/>
        </p:nvSpPr>
        <p:spPr>
          <a:xfrm>
            <a:off x="5817096" y="269032"/>
            <a:ext cx="3437940" cy="4869160"/>
          </a:xfrm>
          <a:custGeom>
            <a:avLst/>
            <a:gdLst>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334"/>
              <a:gd name="connsiteY0" fmla="*/ 0 h 7689304"/>
              <a:gd name="connsiteX1" fmla="*/ 2722612 w 5445334"/>
              <a:gd name="connsiteY1" fmla="*/ 0 h 7689304"/>
              <a:gd name="connsiteX2" fmla="*/ 5445224 w 5445334"/>
              <a:gd name="connsiteY2" fmla="*/ 3844652 h 7689304"/>
              <a:gd name="connsiteX3" fmla="*/ 2641929 w 5445334"/>
              <a:gd name="connsiteY3" fmla="*/ 7541386 h 7689304"/>
              <a:gd name="connsiteX4" fmla="*/ 0 w 5445334"/>
              <a:gd name="connsiteY4" fmla="*/ 7689304 h 7689304"/>
              <a:gd name="connsiteX5" fmla="*/ 0 w 5445334"/>
              <a:gd name="connsiteY5" fmla="*/ 0 h 7689304"/>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45248"/>
              <a:gd name="connsiteY0" fmla="*/ 0 h 7716198"/>
              <a:gd name="connsiteX1" fmla="*/ 2722612 w 5445248"/>
              <a:gd name="connsiteY1" fmla="*/ 0 h 7716198"/>
              <a:gd name="connsiteX2" fmla="*/ 5445224 w 5445248"/>
              <a:gd name="connsiteY2" fmla="*/ 3844652 h 7716198"/>
              <a:gd name="connsiteX3" fmla="*/ 1942682 w 5445248"/>
              <a:gd name="connsiteY3" fmla="*/ 7716198 h 7716198"/>
              <a:gd name="connsiteX4" fmla="*/ 0 w 5445248"/>
              <a:gd name="connsiteY4" fmla="*/ 7689304 h 7716198"/>
              <a:gd name="connsiteX5" fmla="*/ 0 w 5445248"/>
              <a:gd name="connsiteY5" fmla="*/ 0 h 7716198"/>
              <a:gd name="connsiteX0" fmla="*/ 0 w 5466118"/>
              <a:gd name="connsiteY0" fmla="*/ 0 h 7716198"/>
              <a:gd name="connsiteX1" fmla="*/ 2722612 w 5466118"/>
              <a:gd name="connsiteY1" fmla="*/ 0 h 7716198"/>
              <a:gd name="connsiteX2" fmla="*/ 5445224 w 5466118"/>
              <a:gd name="connsiteY2" fmla="*/ 3844652 h 7716198"/>
              <a:gd name="connsiteX3" fmla="*/ 1942682 w 5466118"/>
              <a:gd name="connsiteY3" fmla="*/ 7716198 h 7716198"/>
              <a:gd name="connsiteX4" fmla="*/ 0 w 5466118"/>
              <a:gd name="connsiteY4" fmla="*/ 7689304 h 7716198"/>
              <a:gd name="connsiteX5" fmla="*/ 0 w 5466118"/>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21054"/>
              <a:gd name="connsiteX1" fmla="*/ 2722612 w 5451561"/>
              <a:gd name="connsiteY1" fmla="*/ 0 h 7721054"/>
              <a:gd name="connsiteX2" fmla="*/ 5445224 w 5451561"/>
              <a:gd name="connsiteY2" fmla="*/ 3844652 h 7721054"/>
              <a:gd name="connsiteX3" fmla="*/ 1942682 w 5451561"/>
              <a:gd name="connsiteY3" fmla="*/ 7716198 h 7721054"/>
              <a:gd name="connsiteX4" fmla="*/ 12700 w 5451561"/>
              <a:gd name="connsiteY4" fmla="*/ 7721054 h 7721054"/>
              <a:gd name="connsiteX5" fmla="*/ 0 w 5451561"/>
              <a:gd name="connsiteY5" fmla="*/ 0 h 77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1561" h="7721054">
                <a:moveTo>
                  <a:pt x="0" y="0"/>
                </a:moveTo>
                <a:lnTo>
                  <a:pt x="2722612" y="0"/>
                </a:lnTo>
                <a:cubicBezTo>
                  <a:pt x="4239716" y="389965"/>
                  <a:pt x="5554294" y="2065186"/>
                  <a:pt x="5445224" y="3844652"/>
                </a:cubicBezTo>
                <a:cubicBezTo>
                  <a:pt x="5336154" y="5624118"/>
                  <a:pt x="4393983" y="7262732"/>
                  <a:pt x="1942682" y="7716198"/>
                </a:cubicBezTo>
                <a:lnTo>
                  <a:pt x="12700" y="7721054"/>
                </a:lnTo>
                <a:cubicBezTo>
                  <a:pt x="8467" y="5147369"/>
                  <a:pt x="4233" y="2573685"/>
                  <a:pt x="0" y="0"/>
                </a:cubicBezTo>
                <a:close/>
              </a:path>
            </a:pathLst>
          </a:custGeom>
          <a:blipFill dpi="0" rotWithShape="1">
            <a:blip r:embed="rId3"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lowchart: Delay 5"/>
          <p:cNvSpPr/>
          <p:nvPr/>
        </p:nvSpPr>
        <p:spPr>
          <a:xfrm>
            <a:off x="5673080" y="1561876"/>
            <a:ext cx="2016224" cy="2011140"/>
          </a:xfrm>
          <a:custGeom>
            <a:avLst/>
            <a:gdLst>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334"/>
              <a:gd name="connsiteY0" fmla="*/ 0 h 7689304"/>
              <a:gd name="connsiteX1" fmla="*/ 2722612 w 5445334"/>
              <a:gd name="connsiteY1" fmla="*/ 0 h 7689304"/>
              <a:gd name="connsiteX2" fmla="*/ 5445224 w 5445334"/>
              <a:gd name="connsiteY2" fmla="*/ 3844652 h 7689304"/>
              <a:gd name="connsiteX3" fmla="*/ 2641929 w 5445334"/>
              <a:gd name="connsiteY3" fmla="*/ 7541386 h 7689304"/>
              <a:gd name="connsiteX4" fmla="*/ 0 w 5445334"/>
              <a:gd name="connsiteY4" fmla="*/ 7689304 h 7689304"/>
              <a:gd name="connsiteX5" fmla="*/ 0 w 5445334"/>
              <a:gd name="connsiteY5" fmla="*/ 0 h 7689304"/>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45248"/>
              <a:gd name="connsiteY0" fmla="*/ 0 h 7716198"/>
              <a:gd name="connsiteX1" fmla="*/ 2722612 w 5445248"/>
              <a:gd name="connsiteY1" fmla="*/ 0 h 7716198"/>
              <a:gd name="connsiteX2" fmla="*/ 5445224 w 5445248"/>
              <a:gd name="connsiteY2" fmla="*/ 3844652 h 7716198"/>
              <a:gd name="connsiteX3" fmla="*/ 1942682 w 5445248"/>
              <a:gd name="connsiteY3" fmla="*/ 7716198 h 7716198"/>
              <a:gd name="connsiteX4" fmla="*/ 0 w 5445248"/>
              <a:gd name="connsiteY4" fmla="*/ 7689304 h 7716198"/>
              <a:gd name="connsiteX5" fmla="*/ 0 w 5445248"/>
              <a:gd name="connsiteY5" fmla="*/ 0 h 7716198"/>
              <a:gd name="connsiteX0" fmla="*/ 0 w 5466118"/>
              <a:gd name="connsiteY0" fmla="*/ 0 h 7716198"/>
              <a:gd name="connsiteX1" fmla="*/ 2722612 w 5466118"/>
              <a:gd name="connsiteY1" fmla="*/ 0 h 7716198"/>
              <a:gd name="connsiteX2" fmla="*/ 5445224 w 5466118"/>
              <a:gd name="connsiteY2" fmla="*/ 3844652 h 7716198"/>
              <a:gd name="connsiteX3" fmla="*/ 1942682 w 5466118"/>
              <a:gd name="connsiteY3" fmla="*/ 7716198 h 7716198"/>
              <a:gd name="connsiteX4" fmla="*/ 0 w 5466118"/>
              <a:gd name="connsiteY4" fmla="*/ 7689304 h 7716198"/>
              <a:gd name="connsiteX5" fmla="*/ 0 w 5466118"/>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21054"/>
              <a:gd name="connsiteX1" fmla="*/ 2722612 w 5451561"/>
              <a:gd name="connsiteY1" fmla="*/ 0 h 7721054"/>
              <a:gd name="connsiteX2" fmla="*/ 5445224 w 5451561"/>
              <a:gd name="connsiteY2" fmla="*/ 3844652 h 7721054"/>
              <a:gd name="connsiteX3" fmla="*/ 1942682 w 5451561"/>
              <a:gd name="connsiteY3" fmla="*/ 7716198 h 7721054"/>
              <a:gd name="connsiteX4" fmla="*/ 12700 w 5451561"/>
              <a:gd name="connsiteY4" fmla="*/ 7721054 h 7721054"/>
              <a:gd name="connsiteX5" fmla="*/ 0 w 5451561"/>
              <a:gd name="connsiteY5" fmla="*/ 0 h 7721054"/>
              <a:gd name="connsiteX0" fmla="*/ 0 w 5451437"/>
              <a:gd name="connsiteY0" fmla="*/ 197 h 7721251"/>
              <a:gd name="connsiteX1" fmla="*/ 2722612 w 5451437"/>
              <a:gd name="connsiteY1" fmla="*/ 197 h 7721251"/>
              <a:gd name="connsiteX2" fmla="*/ 5445224 w 5451437"/>
              <a:gd name="connsiteY2" fmla="*/ 3844849 h 7721251"/>
              <a:gd name="connsiteX3" fmla="*/ 1942682 w 5451437"/>
              <a:gd name="connsiteY3" fmla="*/ 7716395 h 7721251"/>
              <a:gd name="connsiteX4" fmla="*/ 12700 w 5451437"/>
              <a:gd name="connsiteY4" fmla="*/ 7721251 h 7721251"/>
              <a:gd name="connsiteX5" fmla="*/ 0 w 5451437"/>
              <a:gd name="connsiteY5" fmla="*/ 197 h 7721251"/>
              <a:gd name="connsiteX0" fmla="*/ 0 w 5451435"/>
              <a:gd name="connsiteY0" fmla="*/ 197 h 7721251"/>
              <a:gd name="connsiteX1" fmla="*/ 2722612 w 5451435"/>
              <a:gd name="connsiteY1" fmla="*/ 197 h 7721251"/>
              <a:gd name="connsiteX2" fmla="*/ 5445224 w 5451435"/>
              <a:gd name="connsiteY2" fmla="*/ 3844849 h 7721251"/>
              <a:gd name="connsiteX3" fmla="*/ 1942682 w 5451435"/>
              <a:gd name="connsiteY3" fmla="*/ 7716395 h 7721251"/>
              <a:gd name="connsiteX4" fmla="*/ 12700 w 5451435"/>
              <a:gd name="connsiteY4" fmla="*/ 7721251 h 7721251"/>
              <a:gd name="connsiteX5" fmla="*/ 0 w 5451435"/>
              <a:gd name="connsiteY5" fmla="*/ 197 h 7721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1435" h="7721251">
                <a:moveTo>
                  <a:pt x="0" y="197"/>
                </a:moveTo>
                <a:lnTo>
                  <a:pt x="2722612" y="197"/>
                </a:lnTo>
                <a:cubicBezTo>
                  <a:pt x="4210592" y="-23385"/>
                  <a:pt x="5554294" y="2065383"/>
                  <a:pt x="5445224" y="3844849"/>
                </a:cubicBezTo>
                <a:cubicBezTo>
                  <a:pt x="5336154" y="5624315"/>
                  <a:pt x="4685218" y="7785306"/>
                  <a:pt x="1942682" y="7716395"/>
                </a:cubicBezTo>
                <a:lnTo>
                  <a:pt x="12700" y="7721251"/>
                </a:lnTo>
                <a:cubicBezTo>
                  <a:pt x="8467" y="5147566"/>
                  <a:pt x="4233" y="2573882"/>
                  <a:pt x="0" y="1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c 10"/>
          <p:cNvSpPr/>
          <p:nvPr/>
        </p:nvSpPr>
        <p:spPr>
          <a:xfrm rot="16200000">
            <a:off x="5813978" y="3395084"/>
            <a:ext cx="988950" cy="1152126"/>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Arc 11"/>
          <p:cNvSpPr/>
          <p:nvPr/>
        </p:nvSpPr>
        <p:spPr>
          <a:xfrm rot="10800000">
            <a:off x="5731817" y="4130078"/>
            <a:ext cx="899591" cy="1099121"/>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Arc 12"/>
          <p:cNvSpPr/>
          <p:nvPr/>
        </p:nvSpPr>
        <p:spPr>
          <a:xfrm rot="10800000">
            <a:off x="5723084" y="554062"/>
            <a:ext cx="899591" cy="1099121"/>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Arc 13"/>
          <p:cNvSpPr/>
          <p:nvPr/>
        </p:nvSpPr>
        <p:spPr>
          <a:xfrm rot="16200000">
            <a:off x="5809216" y="94401"/>
            <a:ext cx="988950" cy="1152126"/>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09384" y="1"/>
            <a:ext cx="1480928" cy="841916"/>
          </a:xfrm>
          <a:prstGeom prst="rect">
            <a:avLst/>
          </a:prstGeom>
        </p:spPr>
      </p:pic>
      <p:sp>
        <p:nvSpPr>
          <p:cNvPr id="16" name="Rounded Rectangle 15"/>
          <p:cNvSpPr/>
          <p:nvPr/>
        </p:nvSpPr>
        <p:spPr>
          <a:xfrm>
            <a:off x="7320702" y="4224133"/>
            <a:ext cx="2592288" cy="1516493"/>
          </a:xfrm>
          <a:prstGeom prst="roundRect">
            <a:avLst>
              <a:gd name="adj" fmla="val 12239"/>
            </a:avLst>
          </a:prstGeom>
          <a:solidFill>
            <a:srgbClr val="003087">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18709" y="5772900"/>
            <a:ext cx="1286619" cy="1085100"/>
          </a:xfrm>
          <a:prstGeom prst="rect">
            <a:avLst/>
          </a:prstGeom>
        </p:spPr>
      </p:pic>
      <p:sp>
        <p:nvSpPr>
          <p:cNvPr id="18" name="TextBox 17"/>
          <p:cNvSpPr txBox="1"/>
          <p:nvPr/>
        </p:nvSpPr>
        <p:spPr>
          <a:xfrm>
            <a:off x="6689100" y="6381328"/>
            <a:ext cx="3024336" cy="369332"/>
          </a:xfrm>
          <a:prstGeom prst="rect">
            <a:avLst/>
          </a:prstGeom>
          <a:noFill/>
        </p:spPr>
        <p:txBody>
          <a:bodyPr wrap="square" rtlCol="0">
            <a:spAutoFit/>
          </a:bodyPr>
          <a:lstStyle/>
          <a:p>
            <a:pPr algn="r"/>
            <a:r>
              <a:rPr lang="en-GB" sz="900" dirty="0">
                <a:solidFill>
                  <a:srgbClr val="005EB8"/>
                </a:solidFill>
                <a:latin typeface="Frutiger LT Std 55 Roman" pitchFamily="34" charset="0"/>
              </a:rPr>
              <a:t>Publication Date: June 2022</a:t>
            </a:r>
          </a:p>
          <a:p>
            <a:pPr algn="r"/>
            <a:r>
              <a:rPr lang="en-GB" sz="900" dirty="0">
                <a:solidFill>
                  <a:srgbClr val="005EB8"/>
                </a:solidFill>
                <a:latin typeface="Frutiger LT Std 55 Roman" pitchFamily="34" charset="0"/>
              </a:rPr>
              <a:t>Review Date: June 2023</a:t>
            </a:r>
          </a:p>
        </p:txBody>
      </p:sp>
      <p:sp>
        <p:nvSpPr>
          <p:cNvPr id="19" name="TextBox 18"/>
          <p:cNvSpPr txBox="1"/>
          <p:nvPr/>
        </p:nvSpPr>
        <p:spPr>
          <a:xfrm>
            <a:off x="7710741" y="4343809"/>
            <a:ext cx="1808108" cy="1220847"/>
          </a:xfrm>
          <a:prstGeom prst="rect">
            <a:avLst/>
          </a:prstGeom>
          <a:noFill/>
        </p:spPr>
        <p:txBody>
          <a:bodyPr wrap="square" rtlCol="0">
            <a:spAutoFit/>
          </a:bodyPr>
          <a:lstStyle/>
          <a:p>
            <a:pPr algn="ctr">
              <a:spcAft>
                <a:spcPts val="750"/>
              </a:spcAft>
            </a:pPr>
            <a:r>
              <a:rPr lang="en-GB" sz="1200" b="1" dirty="0">
                <a:solidFill>
                  <a:schemeClr val="bg1">
                    <a:lumMod val="95000"/>
                  </a:schemeClr>
                </a:solidFill>
                <a:effectLst/>
                <a:latin typeface="Arial Nova" panose="020B0504020202020204" pitchFamily="34" charset="0"/>
                <a:ea typeface="Times New Roman" panose="02020603050405020304" pitchFamily="18" charset="0"/>
                <a:cs typeface="Times New Roman" panose="02020603050405020304" pitchFamily="18" charset="0"/>
              </a:rPr>
              <a:t>Mental Health Act</a:t>
            </a:r>
          </a:p>
          <a:p>
            <a:pPr algn="ctr">
              <a:spcAft>
                <a:spcPts val="750"/>
              </a:spcAft>
            </a:pPr>
            <a:r>
              <a:rPr lang="en-GB" sz="1200" b="1" dirty="0">
                <a:solidFill>
                  <a:schemeClr val="bg1">
                    <a:lumMod val="95000"/>
                  </a:schemeClr>
                </a:solidFill>
                <a:effectLst/>
                <a:latin typeface="Arial Nova" panose="020B0504020202020204" pitchFamily="34" charset="0"/>
                <a:ea typeface="Times New Roman" panose="02020603050405020304" pitchFamily="18" charset="0"/>
                <a:cs typeface="Times New Roman" panose="02020603050405020304" pitchFamily="18" charset="0"/>
              </a:rPr>
              <a:t>Associate Hospital Managers' Reviews</a:t>
            </a:r>
          </a:p>
          <a:p>
            <a:pPr algn="ctr"/>
            <a:r>
              <a:rPr lang="en-GB" sz="1200" b="1" dirty="0">
                <a:solidFill>
                  <a:schemeClr val="bg1">
                    <a:lumMod val="95000"/>
                  </a:schemeClr>
                </a:solidFill>
                <a:effectLst/>
                <a:latin typeface="Arial Nova" panose="020B0504020202020204" pitchFamily="34" charset="0"/>
                <a:ea typeface="Calibri" panose="020F0502020204030204" pitchFamily="34" charset="0"/>
              </a:rPr>
              <a:t>Patient Information Leaflet</a:t>
            </a:r>
            <a:endParaRPr lang="en-GB" sz="1200" b="1" dirty="0">
              <a:solidFill>
                <a:schemeClr val="bg1">
                  <a:lumMod val="95000"/>
                </a:schemeClr>
              </a:solidFill>
              <a:latin typeface="Arial Nova" panose="020B0504020202020204" pitchFamily="34" charset="0"/>
            </a:endParaRPr>
          </a:p>
        </p:txBody>
      </p:sp>
      <p:cxnSp>
        <p:nvCxnSpPr>
          <p:cNvPr id="21" name="Straight Connector 20"/>
          <p:cNvCxnSpPr/>
          <p:nvPr/>
        </p:nvCxnSpPr>
        <p:spPr>
          <a:xfrm>
            <a:off x="6593632" y="0"/>
            <a:ext cx="0" cy="6858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298262" y="0"/>
            <a:ext cx="0" cy="685800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rot="5400000">
            <a:off x="3860093" y="4514205"/>
            <a:ext cx="1988323" cy="2699268"/>
          </a:xfrm>
          <a:prstGeom prst="roundRect">
            <a:avLst>
              <a:gd name="adj" fmla="val 12239"/>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TextBox 23"/>
          <p:cNvSpPr txBox="1"/>
          <p:nvPr/>
        </p:nvSpPr>
        <p:spPr>
          <a:xfrm>
            <a:off x="3475324" y="3319430"/>
            <a:ext cx="2682120" cy="1446550"/>
          </a:xfrm>
          <a:prstGeom prst="rect">
            <a:avLst/>
          </a:prstGeom>
          <a:noFill/>
        </p:spPr>
        <p:txBody>
          <a:bodyPr wrap="square" rtlCol="0">
            <a:spAutoFit/>
          </a:bodyPr>
          <a:lstStyle/>
          <a:p>
            <a:r>
              <a:rPr lang="en-GB" sz="1100" b="1" dirty="0">
                <a:latin typeface="Arial Nova" panose="020B0504020202020204" pitchFamily="34" charset="0"/>
              </a:rPr>
              <a:t>Complaints and Feedback Team</a:t>
            </a:r>
          </a:p>
          <a:p>
            <a:r>
              <a:rPr lang="en-GB" sz="1100" dirty="0">
                <a:latin typeface="Arial Nova" panose="020B0504020202020204" pitchFamily="34" charset="0"/>
              </a:rPr>
              <a:t>Humber Teaching NHS Foundation Trust</a:t>
            </a:r>
          </a:p>
          <a:p>
            <a:r>
              <a:rPr lang="en-GB" sz="1100" dirty="0">
                <a:latin typeface="Arial Nova" panose="020B0504020202020204" pitchFamily="34" charset="0"/>
              </a:rPr>
              <a:t>Trust Headquarters</a:t>
            </a:r>
          </a:p>
          <a:p>
            <a:r>
              <a:rPr lang="en-GB" sz="1100" dirty="0">
                <a:latin typeface="Arial Nova" panose="020B0504020202020204" pitchFamily="34" charset="0"/>
              </a:rPr>
              <a:t>Willerby Hill</a:t>
            </a:r>
          </a:p>
          <a:p>
            <a:r>
              <a:rPr lang="en-GB" sz="1100" dirty="0">
                <a:latin typeface="Arial Nova" panose="020B0504020202020204" pitchFamily="34" charset="0"/>
              </a:rPr>
              <a:t>Beverly Road</a:t>
            </a:r>
          </a:p>
          <a:p>
            <a:r>
              <a:rPr lang="en-GB" sz="1100" dirty="0">
                <a:latin typeface="Arial Nova" panose="020B0504020202020204" pitchFamily="34" charset="0"/>
              </a:rPr>
              <a:t>Willerby</a:t>
            </a:r>
          </a:p>
          <a:p>
            <a:r>
              <a:rPr lang="en-GB" sz="1100" dirty="0">
                <a:latin typeface="Arial Nova" panose="020B0504020202020204" pitchFamily="34" charset="0"/>
              </a:rPr>
              <a:t>HU10 6ED</a:t>
            </a:r>
          </a:p>
        </p:txBody>
      </p:sp>
      <p:sp>
        <p:nvSpPr>
          <p:cNvPr id="25" name="TextBox 24"/>
          <p:cNvSpPr txBox="1"/>
          <p:nvPr/>
        </p:nvSpPr>
        <p:spPr>
          <a:xfrm>
            <a:off x="3423713" y="651121"/>
            <a:ext cx="4557886" cy="338554"/>
          </a:xfrm>
          <a:prstGeom prst="rect">
            <a:avLst/>
          </a:prstGeom>
          <a:noFill/>
        </p:spPr>
        <p:txBody>
          <a:bodyPr wrap="square" rtlCol="0">
            <a:spAutoFit/>
          </a:bodyPr>
          <a:lstStyle/>
          <a:p>
            <a:r>
              <a:rPr lang="en-GB" sz="1600" b="1" dirty="0">
                <a:solidFill>
                  <a:srgbClr val="005EB8"/>
                </a:solidFill>
                <a:latin typeface="Frutiger LT Std 55 Roman" pitchFamily="34" charset="0"/>
              </a:rPr>
              <a:t>CONTACT US</a:t>
            </a:r>
          </a:p>
        </p:txBody>
      </p:sp>
      <p:pic>
        <p:nvPicPr>
          <p:cNvPr id="46" name="Picture 4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65311" y="5079519"/>
            <a:ext cx="149681" cy="149681"/>
          </a:xfrm>
          <a:prstGeom prst="rect">
            <a:avLst/>
          </a:prstGeom>
        </p:spPr>
      </p:pic>
      <p:pic>
        <p:nvPicPr>
          <p:cNvPr id="48" name="Picture 4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66984" y="5339022"/>
            <a:ext cx="149681" cy="149681"/>
          </a:xfrm>
          <a:prstGeom prst="rect">
            <a:avLst/>
          </a:prstGeom>
        </p:spPr>
      </p:pic>
      <p:sp>
        <p:nvSpPr>
          <p:cNvPr id="49" name="TextBox 48"/>
          <p:cNvSpPr txBox="1"/>
          <p:nvPr/>
        </p:nvSpPr>
        <p:spPr>
          <a:xfrm>
            <a:off x="4080540" y="5019380"/>
            <a:ext cx="1952580"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01482 303930</a:t>
            </a:r>
          </a:p>
        </p:txBody>
      </p:sp>
      <p:sp>
        <p:nvSpPr>
          <p:cNvPr id="51" name="TextBox 50"/>
          <p:cNvSpPr txBox="1"/>
          <p:nvPr/>
        </p:nvSpPr>
        <p:spPr>
          <a:xfrm>
            <a:off x="4088903" y="5277616"/>
            <a:ext cx="2092339"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HNF-complaints@nhs.net </a:t>
            </a:r>
          </a:p>
        </p:txBody>
      </p:sp>
      <p:pic>
        <p:nvPicPr>
          <p:cNvPr id="52" name="Picture 5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65312" y="5918568"/>
            <a:ext cx="149681" cy="149681"/>
          </a:xfrm>
          <a:prstGeom prst="rect">
            <a:avLst/>
          </a:prstGeom>
        </p:spPr>
      </p:pic>
      <p:pic>
        <p:nvPicPr>
          <p:cNvPr id="53" name="Picture 5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65313" y="6175088"/>
            <a:ext cx="149681" cy="149681"/>
          </a:xfrm>
          <a:prstGeom prst="rect">
            <a:avLst/>
          </a:prstGeom>
        </p:spPr>
      </p:pic>
      <p:pic>
        <p:nvPicPr>
          <p:cNvPr id="54" name="Picture 5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865314" y="6445252"/>
            <a:ext cx="149681" cy="149681"/>
          </a:xfrm>
          <a:prstGeom prst="rect">
            <a:avLst/>
          </a:prstGeom>
        </p:spPr>
      </p:pic>
      <p:sp>
        <p:nvSpPr>
          <p:cNvPr id="55" name="TextBox 54"/>
          <p:cNvSpPr txBox="1"/>
          <p:nvPr/>
        </p:nvSpPr>
        <p:spPr>
          <a:xfrm>
            <a:off x="4088904" y="5877272"/>
            <a:ext cx="1356747" cy="261610"/>
          </a:xfrm>
          <a:prstGeom prst="rect">
            <a:avLst/>
          </a:prstGeom>
          <a:noFill/>
        </p:spPr>
        <p:txBody>
          <a:bodyPr wrap="square" rtlCol="0">
            <a:spAutoFit/>
          </a:bodyPr>
          <a:lstStyle/>
          <a:p>
            <a:r>
              <a:rPr lang="en-GB" sz="1100" dirty="0" err="1">
                <a:solidFill>
                  <a:schemeClr val="bg1"/>
                </a:solidFill>
                <a:latin typeface="Arial" panose="020B0604020202020204" pitchFamily="34" charset="0"/>
                <a:cs typeface="Arial" panose="020B0604020202020204" pitchFamily="34" charset="0"/>
              </a:rPr>
              <a:t>HumberNHSFT</a:t>
            </a:r>
            <a:endParaRPr lang="en-GB" sz="1100" dirty="0">
              <a:solidFill>
                <a:schemeClr val="bg1"/>
              </a:solidFill>
              <a:latin typeface="Arial" panose="020B0604020202020204" pitchFamily="34" charset="0"/>
              <a:cs typeface="Arial" panose="020B0604020202020204" pitchFamily="34" charset="0"/>
            </a:endParaRPr>
          </a:p>
        </p:txBody>
      </p:sp>
      <p:sp>
        <p:nvSpPr>
          <p:cNvPr id="56" name="TextBox 55"/>
          <p:cNvSpPr txBox="1"/>
          <p:nvPr/>
        </p:nvSpPr>
        <p:spPr>
          <a:xfrm>
            <a:off x="4088904" y="6133792"/>
            <a:ext cx="1356747" cy="261610"/>
          </a:xfrm>
          <a:prstGeom prst="rect">
            <a:avLst/>
          </a:prstGeom>
          <a:noFill/>
        </p:spPr>
        <p:txBody>
          <a:bodyPr wrap="square" rtlCol="0">
            <a:spAutoFit/>
          </a:bodyPr>
          <a:lstStyle/>
          <a:p>
            <a:r>
              <a:rPr lang="en-GB" sz="1100" dirty="0" err="1">
                <a:solidFill>
                  <a:schemeClr val="bg1"/>
                </a:solidFill>
                <a:latin typeface="Arial" panose="020B0604020202020204" pitchFamily="34" charset="0"/>
                <a:cs typeface="Arial" panose="020B0604020202020204" pitchFamily="34" charset="0"/>
              </a:rPr>
              <a:t>HumberNHSFT</a:t>
            </a:r>
            <a:endParaRPr lang="en-GB" sz="1100" dirty="0">
              <a:solidFill>
                <a:schemeClr val="bg1"/>
              </a:solidFill>
              <a:latin typeface="Arial" panose="020B0604020202020204" pitchFamily="34" charset="0"/>
              <a:cs typeface="Arial" panose="020B0604020202020204" pitchFamily="34" charset="0"/>
            </a:endParaRPr>
          </a:p>
        </p:txBody>
      </p:sp>
      <p:sp>
        <p:nvSpPr>
          <p:cNvPr id="57" name="TextBox 56"/>
          <p:cNvSpPr txBox="1"/>
          <p:nvPr/>
        </p:nvSpPr>
        <p:spPr>
          <a:xfrm>
            <a:off x="4088903" y="6407750"/>
            <a:ext cx="1356747"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humber.nhs.uk</a:t>
            </a:r>
          </a:p>
        </p:txBody>
      </p:sp>
      <p:sp>
        <p:nvSpPr>
          <p:cNvPr id="45" name="TextBox 44">
            <a:extLst>
              <a:ext uri="{FF2B5EF4-FFF2-40B4-BE49-F238E27FC236}">
                <a16:creationId xmlns:a16="http://schemas.microsoft.com/office/drawing/2014/main" id="{54D6E522-C4DB-4AE2-8586-94CF0192F7B8}"/>
              </a:ext>
            </a:extLst>
          </p:cNvPr>
          <p:cNvSpPr txBox="1"/>
          <p:nvPr/>
        </p:nvSpPr>
        <p:spPr>
          <a:xfrm>
            <a:off x="128466" y="44624"/>
            <a:ext cx="3024334" cy="5709255"/>
          </a:xfrm>
          <a:prstGeom prst="rect">
            <a:avLst/>
          </a:prstGeom>
          <a:noFill/>
        </p:spPr>
        <p:txBody>
          <a:bodyPr wrap="square" rtlCol="0">
            <a:spAutoFit/>
          </a:bodyPr>
          <a:lstStyle/>
          <a:p>
            <a:pPr>
              <a:spcAft>
                <a:spcPts val="750"/>
              </a:spcAft>
            </a:pPr>
            <a:endParaRPr lang="en-GB" sz="1000" b="1" dirty="0">
              <a:solidFill>
                <a:srgbClr val="5751D7"/>
              </a:solidFill>
              <a:effectLst/>
              <a:latin typeface="Arial" panose="020B0604020202020204" pitchFamily="34" charset="0"/>
              <a:ea typeface="Calibri" panose="020F0502020204030204" pitchFamily="34" charset="0"/>
              <a:cs typeface="Times New Roman" panose="02020603050405020304" pitchFamily="18" charset="0"/>
            </a:endParaRPr>
          </a:p>
          <a:p>
            <a:pPr>
              <a:spcAft>
                <a:spcPts val="750"/>
              </a:spcAft>
            </a:pPr>
            <a:r>
              <a:rPr lang="en-GB" sz="1000" b="1" dirty="0">
                <a:solidFill>
                  <a:srgbClr val="005EB8"/>
                </a:solidFill>
                <a:effectLst/>
                <a:latin typeface="Arial Nova" panose="020B0504020202020204" pitchFamily="34" charset="0"/>
                <a:ea typeface="Calibri" panose="020F0502020204030204" pitchFamily="34" charset="0"/>
                <a:cs typeface="Times New Roman" panose="02020603050405020304" pitchFamily="18" charset="0"/>
              </a:rPr>
              <a:t>What will the Associate Hospital Managers consider during the review?</a:t>
            </a:r>
            <a:endParaRPr lang="en-GB" sz="1000" dirty="0">
              <a:solidFill>
                <a:srgbClr val="005EB8"/>
              </a:solidFill>
              <a:effectLst/>
              <a:latin typeface="Arial Nova" panose="020B0504020202020204" pitchFamily="34" charset="0"/>
              <a:ea typeface="Calibri" panose="020F0502020204030204" pitchFamily="34" charset="0"/>
              <a:cs typeface="Times New Roman" panose="02020603050405020304" pitchFamily="18" charset="0"/>
            </a:endParaRPr>
          </a:p>
          <a:p>
            <a:pPr>
              <a:lnSpc>
                <a:spcPts val="1000"/>
              </a:lnSpc>
              <a:spcAft>
                <a:spcPts val="750"/>
              </a:spcAft>
            </a:pPr>
            <a:r>
              <a:rPr lang="en-GB" sz="1000" dirty="0">
                <a:effectLst/>
                <a:latin typeface="Arial Nova" panose="020B0504020202020204" pitchFamily="34" charset="0"/>
                <a:ea typeface="Times New Roman" panose="02020603050405020304" pitchFamily="18" charset="0"/>
                <a:cs typeface="Arial" panose="020B0604020202020204" pitchFamily="34" charset="0"/>
              </a:rPr>
              <a:t>If you are detained in hospital on a section they should consider whether:</a:t>
            </a:r>
            <a:endParaRPr lang="en-GB" sz="1000" dirty="0">
              <a:effectLst/>
              <a:latin typeface="Arial Nova" panose="020B0504020202020204" pitchFamily="34" charset="0"/>
              <a:ea typeface="Calibri" panose="020F0502020204030204" pitchFamily="34" charset="0"/>
              <a:cs typeface="Times New Roman" panose="02020603050405020304" pitchFamily="18" charset="0"/>
            </a:endParaRPr>
          </a:p>
          <a:p>
            <a:pPr marL="342900" lvl="0" indent="-342900">
              <a:lnSpc>
                <a:spcPts val="1000"/>
              </a:lnSpc>
              <a:spcAft>
                <a:spcPts val="800"/>
              </a:spcAft>
              <a:buFont typeface="Symbol" panose="05050102010706020507" pitchFamily="18" charset="2"/>
              <a:buChar char=""/>
            </a:pPr>
            <a:r>
              <a:rPr lang="en-GB" sz="1000" dirty="0">
                <a:effectLst/>
                <a:latin typeface="Arial Nova" panose="020B0504020202020204" pitchFamily="34" charset="0"/>
                <a:ea typeface="Times New Roman" panose="02020603050405020304" pitchFamily="18" charset="0"/>
                <a:cs typeface="Arial" panose="020B0604020202020204" pitchFamily="34" charset="0"/>
              </a:rPr>
              <a:t>you still have a mental health problem and if so, how serious it is</a:t>
            </a:r>
            <a:endParaRPr lang="en-GB" sz="1000" dirty="0">
              <a:effectLst/>
              <a:latin typeface="Arial Nova" panose="020B0504020202020204" pitchFamily="34" charset="0"/>
              <a:ea typeface="Calibri" panose="020F0502020204030204" pitchFamily="34" charset="0"/>
              <a:cs typeface="Times New Roman" panose="02020603050405020304" pitchFamily="18" charset="0"/>
            </a:endParaRPr>
          </a:p>
          <a:p>
            <a:pPr marL="342900" lvl="0" indent="-342900">
              <a:lnSpc>
                <a:spcPts val="1000"/>
              </a:lnSpc>
              <a:spcAft>
                <a:spcPts val="800"/>
              </a:spcAft>
              <a:buFont typeface="Symbol" panose="05050102010706020507" pitchFamily="18" charset="2"/>
              <a:buChar char=""/>
            </a:pPr>
            <a:r>
              <a:rPr lang="en-GB" sz="1000" dirty="0">
                <a:effectLst/>
                <a:latin typeface="Arial Nova" panose="020B0504020202020204" pitchFamily="34" charset="0"/>
                <a:ea typeface="Times New Roman" panose="02020603050405020304" pitchFamily="18" charset="0"/>
                <a:cs typeface="Arial" panose="020B0604020202020204" pitchFamily="34" charset="0"/>
              </a:rPr>
              <a:t>you still need assessment and treatment (or treatment) in hospital</a:t>
            </a:r>
            <a:endParaRPr lang="en-GB" sz="1000" dirty="0">
              <a:effectLst/>
              <a:latin typeface="Arial Nova" panose="020B0504020202020204" pitchFamily="34" charset="0"/>
              <a:ea typeface="Calibri" panose="020F0502020204030204" pitchFamily="34" charset="0"/>
              <a:cs typeface="Times New Roman" panose="02020603050405020304" pitchFamily="18" charset="0"/>
            </a:endParaRPr>
          </a:p>
          <a:p>
            <a:pPr marL="342900" lvl="0" indent="-342900">
              <a:lnSpc>
                <a:spcPts val="1000"/>
              </a:lnSpc>
              <a:spcAft>
                <a:spcPts val="800"/>
              </a:spcAft>
              <a:buFont typeface="Symbol" panose="05050102010706020507" pitchFamily="18" charset="2"/>
              <a:buChar char=""/>
            </a:pPr>
            <a:r>
              <a:rPr lang="en-GB" sz="1000" dirty="0">
                <a:effectLst/>
                <a:latin typeface="Arial Nova" panose="020B0504020202020204" pitchFamily="34" charset="0"/>
                <a:ea typeface="Times New Roman" panose="02020603050405020304" pitchFamily="18" charset="0"/>
                <a:cs typeface="Arial" panose="020B0604020202020204" pitchFamily="34" charset="0"/>
              </a:rPr>
              <a:t>your health would be at risk, or your safety or someone else’s safety, would be at risk if you were discharged from the section and/or left hospital</a:t>
            </a:r>
            <a:endParaRPr lang="en-GB" sz="1000" dirty="0">
              <a:effectLst/>
              <a:latin typeface="Arial Nova" panose="020B0504020202020204" pitchFamily="34" charset="0"/>
              <a:ea typeface="Calibri" panose="020F0502020204030204" pitchFamily="34" charset="0"/>
              <a:cs typeface="Times New Roman" panose="02020603050405020304" pitchFamily="18" charset="0"/>
            </a:endParaRPr>
          </a:p>
          <a:p>
            <a:pPr marL="342900" lvl="0" indent="-342900">
              <a:lnSpc>
                <a:spcPts val="1000"/>
              </a:lnSpc>
              <a:spcAft>
                <a:spcPts val="800"/>
              </a:spcAft>
              <a:buFont typeface="Symbol" panose="05050102010706020507" pitchFamily="18" charset="2"/>
              <a:buChar char=""/>
            </a:pPr>
            <a:r>
              <a:rPr lang="en-GB" sz="1000" dirty="0">
                <a:effectLst/>
                <a:latin typeface="Arial Nova" panose="020B0504020202020204" pitchFamily="34" charset="0"/>
                <a:ea typeface="Times New Roman" panose="02020603050405020304" pitchFamily="18" charset="0"/>
                <a:cs typeface="Arial" panose="020B0604020202020204" pitchFamily="34" charset="0"/>
              </a:rPr>
              <a:t>there are other less restrictive options, such as whether you can be treated for your mental health problem in the community, and appropriate treatment will still be available to you.</a:t>
            </a:r>
            <a:endParaRPr lang="en-GB" sz="1000" dirty="0">
              <a:effectLst/>
              <a:latin typeface="Arial Nova" panose="020B0504020202020204" pitchFamily="34" charset="0"/>
              <a:ea typeface="Calibri" panose="020F0502020204030204" pitchFamily="34" charset="0"/>
              <a:cs typeface="Times New Roman" panose="02020603050405020304" pitchFamily="18" charset="0"/>
            </a:endParaRPr>
          </a:p>
          <a:p>
            <a:pPr>
              <a:spcAft>
                <a:spcPts val="750"/>
              </a:spcAft>
            </a:pPr>
            <a:r>
              <a:rPr lang="en-GB" sz="1000" b="1" dirty="0">
                <a:solidFill>
                  <a:srgbClr val="005EB8"/>
                </a:solidFill>
                <a:effectLst/>
                <a:latin typeface="Arial Nova" panose="020B0504020202020204" pitchFamily="34" charset="0"/>
                <a:ea typeface="Times New Roman" panose="02020603050405020304" pitchFamily="18" charset="0"/>
                <a:cs typeface="Times New Roman" panose="02020603050405020304" pitchFamily="18" charset="0"/>
              </a:rPr>
              <a:t>If you are on a Community Treatment Order</a:t>
            </a:r>
            <a:endParaRPr lang="en-GB" sz="1000" dirty="0">
              <a:solidFill>
                <a:srgbClr val="005EB8"/>
              </a:solidFill>
              <a:effectLst/>
              <a:latin typeface="Arial Nova" panose="020B0504020202020204" pitchFamily="34" charset="0"/>
              <a:ea typeface="Times New Roman" panose="02020603050405020304" pitchFamily="18" charset="0"/>
              <a:cs typeface="Times New Roman" panose="02020603050405020304" pitchFamily="18" charset="0"/>
            </a:endParaRPr>
          </a:p>
          <a:p>
            <a:pPr>
              <a:lnSpc>
                <a:spcPts val="1000"/>
              </a:lnSpc>
              <a:spcAft>
                <a:spcPts val="750"/>
              </a:spcAft>
            </a:pPr>
            <a:r>
              <a:rPr lang="en-GB" sz="1000" dirty="0">
                <a:effectLst/>
                <a:latin typeface="Arial Nova" panose="020B0504020202020204" pitchFamily="34" charset="0"/>
                <a:ea typeface="Times New Roman" panose="02020603050405020304" pitchFamily="18" charset="0"/>
                <a:cs typeface="Times New Roman" panose="02020603050405020304" pitchFamily="18" charset="0"/>
              </a:rPr>
              <a:t>The Associate Hospital Managers can discharge you in the same way as from an inpatient section, but instead of looking at whether you are well enough to leave hospital (or will be able to receive the right treatment in the community), they will look at whether your Doctor still needs the power to recall you to hospital, and possibly have you brought there for treatment.</a:t>
            </a:r>
          </a:p>
          <a:p>
            <a:pPr>
              <a:lnSpc>
                <a:spcPts val="1000"/>
              </a:lnSpc>
              <a:spcAft>
                <a:spcPts val="750"/>
              </a:spcAft>
            </a:pPr>
            <a:r>
              <a:rPr lang="en-GB" sz="1000" b="1" dirty="0">
                <a:solidFill>
                  <a:srgbClr val="005EB8"/>
                </a:solidFill>
                <a:effectLst/>
                <a:latin typeface="Arial Nova" panose="020B0504020202020204" pitchFamily="34" charset="0"/>
                <a:ea typeface="Calibri" panose="020F0502020204030204" pitchFamily="34" charset="0"/>
                <a:cs typeface="Times New Roman" panose="02020603050405020304" pitchFamily="18" charset="0"/>
              </a:rPr>
              <a:t>What if the Associate Hospital </a:t>
            </a:r>
            <a:r>
              <a:rPr lang="en-GB" sz="1000" b="1" dirty="0">
                <a:solidFill>
                  <a:srgbClr val="005EB8"/>
                </a:solidFill>
                <a:latin typeface="Arial Nova" panose="020B0504020202020204" pitchFamily="34" charset="0"/>
                <a:ea typeface="Calibri" panose="020F0502020204030204" pitchFamily="34" charset="0"/>
                <a:cs typeface="Times New Roman" panose="02020603050405020304" pitchFamily="18" charset="0"/>
              </a:rPr>
              <a:t>M</a:t>
            </a:r>
            <a:r>
              <a:rPr lang="en-GB" sz="1000" b="1" dirty="0">
                <a:solidFill>
                  <a:srgbClr val="005EB8"/>
                </a:solidFill>
                <a:effectLst/>
                <a:latin typeface="Arial Nova" panose="020B0504020202020204" pitchFamily="34" charset="0"/>
                <a:ea typeface="Calibri" panose="020F0502020204030204" pitchFamily="34" charset="0"/>
                <a:cs typeface="Times New Roman" panose="02020603050405020304" pitchFamily="18" charset="0"/>
              </a:rPr>
              <a:t>anagers discharge me from the section? </a:t>
            </a:r>
            <a:endParaRPr lang="en-GB" sz="1000" dirty="0">
              <a:solidFill>
                <a:srgbClr val="005EB8"/>
              </a:solidFill>
              <a:effectLst/>
              <a:latin typeface="Arial Nova" panose="020B0504020202020204" pitchFamily="34" charset="0"/>
              <a:ea typeface="Calibri" panose="020F0502020204030204" pitchFamily="34" charset="0"/>
              <a:cs typeface="Times New Roman" panose="02020603050405020304" pitchFamily="18" charset="0"/>
            </a:endParaRPr>
          </a:p>
          <a:p>
            <a:pPr>
              <a:lnSpc>
                <a:spcPts val="1000"/>
              </a:lnSpc>
              <a:spcAft>
                <a:spcPts val="800"/>
              </a:spcAft>
            </a:pPr>
            <a:r>
              <a:rPr lang="en-GB" sz="1000" dirty="0">
                <a:effectLst/>
                <a:latin typeface="Arial Nova" panose="020B0504020202020204" pitchFamily="34" charset="0"/>
                <a:ea typeface="Calibri" panose="020F0502020204030204" pitchFamily="34" charset="0"/>
                <a:cs typeface="Arial" panose="020B0604020202020204" pitchFamily="34" charset="0"/>
              </a:rPr>
              <a:t>If they discharge you from the section, you can either leave the hospital or it may be in your interest to stay a little longer  in hospital as a voluntary patient if the medical team agree to this.</a:t>
            </a:r>
            <a:endParaRPr lang="en-GB" sz="1000" dirty="0">
              <a:effectLst/>
              <a:latin typeface="Arial Nova" panose="020B0504020202020204" pitchFamily="34" charset="0"/>
              <a:ea typeface="Calibri" panose="020F0502020204030204" pitchFamily="34" charset="0"/>
              <a:cs typeface="Times New Roman" panose="02020603050405020304" pitchFamily="18" charset="0"/>
            </a:endParaRPr>
          </a:p>
          <a:p>
            <a:endPar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30" name="Rounded Rectangle 22">
            <a:extLst>
              <a:ext uri="{FF2B5EF4-FFF2-40B4-BE49-F238E27FC236}">
                <a16:creationId xmlns:a16="http://schemas.microsoft.com/office/drawing/2014/main" id="{0C646836-32E2-4C26-90EC-685100D01149}"/>
              </a:ext>
            </a:extLst>
          </p:cNvPr>
          <p:cNvSpPr/>
          <p:nvPr/>
        </p:nvSpPr>
        <p:spPr>
          <a:xfrm rot="5400000">
            <a:off x="3875300" y="855093"/>
            <a:ext cx="1957907" cy="2757859"/>
          </a:xfrm>
          <a:prstGeom prst="roundRect">
            <a:avLst>
              <a:gd name="adj" fmla="val 12239"/>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TextBox 46">
            <a:extLst>
              <a:ext uri="{FF2B5EF4-FFF2-40B4-BE49-F238E27FC236}">
                <a16:creationId xmlns:a16="http://schemas.microsoft.com/office/drawing/2014/main" id="{EB599BF8-E4EB-43B6-BE9C-131E16721FB1}"/>
              </a:ext>
            </a:extLst>
          </p:cNvPr>
          <p:cNvSpPr txBox="1"/>
          <p:nvPr/>
        </p:nvSpPr>
        <p:spPr>
          <a:xfrm>
            <a:off x="3513248" y="1484784"/>
            <a:ext cx="2863950" cy="1441933"/>
          </a:xfrm>
          <a:prstGeom prst="rect">
            <a:avLst/>
          </a:prstGeom>
          <a:noFill/>
        </p:spPr>
        <p:txBody>
          <a:bodyPr wrap="square">
            <a:spAutoFit/>
          </a:bodyPr>
          <a:lstStyle/>
          <a:p>
            <a:pPr marR="78105">
              <a:lnSpc>
                <a:spcPct val="107000"/>
              </a:lnSpc>
              <a:spcAft>
                <a:spcPts val="800"/>
              </a:spcAft>
              <a:tabLst>
                <a:tab pos="2790825" algn="l"/>
                <a:tab pos="3150870" algn="l"/>
              </a:tabLst>
            </a:pPr>
            <a:r>
              <a:rPr lang="en-GB" sz="1050" spc="-5" dirty="0">
                <a:solidFill>
                  <a:schemeClr val="bg1"/>
                </a:solidFill>
                <a:effectLst/>
                <a:latin typeface="Arial" panose="020B0604020202020204" pitchFamily="34" charset="0"/>
                <a:ea typeface="Arial" panose="020B0604020202020204" pitchFamily="34" charset="0"/>
                <a:cs typeface="Arial" panose="020B0604020202020204" pitchFamily="34" charset="0"/>
              </a:rPr>
              <a:t>For further information, please contact the M</a:t>
            </a:r>
            <a:r>
              <a:rPr lang="en-GB" sz="1050" dirty="0">
                <a:solidFill>
                  <a:schemeClr val="bg1"/>
                </a:solidFill>
                <a:effectLst/>
                <a:latin typeface="Arial" panose="020B0604020202020204" pitchFamily="34" charset="0"/>
                <a:ea typeface="Arial" panose="020B0604020202020204" pitchFamily="34" charset="0"/>
                <a:cs typeface="Arial" panose="020B0604020202020204" pitchFamily="34" charset="0"/>
              </a:rPr>
              <a:t>ental</a:t>
            </a:r>
            <a:r>
              <a:rPr lang="en-GB" sz="1050" spc="-10" dirty="0">
                <a:solidFill>
                  <a:schemeClr val="bg1"/>
                </a:solidFill>
                <a:effectLst/>
                <a:latin typeface="Arial" panose="020B0604020202020204" pitchFamily="34" charset="0"/>
                <a:ea typeface="Arial" panose="020B0604020202020204" pitchFamily="34" charset="0"/>
                <a:cs typeface="Arial" panose="020B0604020202020204" pitchFamily="34" charset="0"/>
              </a:rPr>
              <a:t> </a:t>
            </a:r>
            <a:r>
              <a:rPr lang="en-GB" sz="1050" spc="-5" dirty="0">
                <a:solidFill>
                  <a:schemeClr val="bg1"/>
                </a:solidFill>
                <a:effectLst/>
                <a:latin typeface="Arial" panose="020B0604020202020204" pitchFamily="34" charset="0"/>
                <a:ea typeface="Arial" panose="020B0604020202020204" pitchFamily="34" charset="0"/>
                <a:cs typeface="Arial" panose="020B0604020202020204" pitchFamily="34" charset="0"/>
              </a:rPr>
              <a:t>H</a:t>
            </a:r>
            <a:r>
              <a:rPr lang="en-GB" sz="1050" spc="-10" dirty="0">
                <a:solidFill>
                  <a:schemeClr val="bg1"/>
                </a:solidFill>
                <a:effectLst/>
                <a:latin typeface="Arial" panose="020B0604020202020204" pitchFamily="34" charset="0"/>
                <a:ea typeface="Arial" panose="020B0604020202020204" pitchFamily="34" charset="0"/>
                <a:cs typeface="Arial" panose="020B0604020202020204" pitchFamily="34" charset="0"/>
              </a:rPr>
              <a:t>e</a:t>
            </a:r>
            <a:r>
              <a:rPr lang="en-GB" sz="1050" dirty="0">
                <a:solidFill>
                  <a:schemeClr val="bg1"/>
                </a:solidFill>
                <a:effectLst/>
                <a:latin typeface="Arial" panose="020B0604020202020204" pitchFamily="34" charset="0"/>
                <a:ea typeface="Arial" panose="020B0604020202020204" pitchFamily="34" charset="0"/>
                <a:cs typeface="Arial" panose="020B0604020202020204" pitchFamily="34" charset="0"/>
              </a:rPr>
              <a:t>a</a:t>
            </a:r>
            <a:r>
              <a:rPr lang="en-GB" sz="1050" spc="-5" dirty="0">
                <a:solidFill>
                  <a:schemeClr val="bg1"/>
                </a:solidFill>
                <a:effectLst/>
                <a:latin typeface="Arial" panose="020B0604020202020204" pitchFamily="34" charset="0"/>
                <a:ea typeface="Arial" panose="020B0604020202020204" pitchFamily="34" charset="0"/>
                <a:cs typeface="Arial" panose="020B0604020202020204" pitchFamily="34" charset="0"/>
              </a:rPr>
              <a:t>l</a:t>
            </a:r>
            <a:r>
              <a:rPr lang="en-GB" sz="1050" dirty="0">
                <a:solidFill>
                  <a:schemeClr val="bg1"/>
                </a:solidFill>
                <a:effectLst/>
                <a:latin typeface="Arial" panose="020B0604020202020204" pitchFamily="34" charset="0"/>
                <a:ea typeface="Arial" panose="020B0604020202020204" pitchFamily="34" charset="0"/>
                <a:cs typeface="Arial" panose="020B0604020202020204" pitchFamily="34" charset="0"/>
              </a:rPr>
              <a:t>th Legislation Team via email at</a:t>
            </a:r>
            <a:r>
              <a:rPr lang="en-GB" sz="1050" spc="-5" dirty="0">
                <a:solidFill>
                  <a:schemeClr val="bg1"/>
                </a:solidFill>
                <a:effectLst/>
                <a:latin typeface="Arial" panose="020B0604020202020204" pitchFamily="34" charset="0"/>
                <a:ea typeface="Arial" panose="020B0604020202020204" pitchFamily="34" charset="0"/>
                <a:cs typeface="Arial" panose="020B0604020202020204" pitchFamily="34" charset="0"/>
              </a:rPr>
              <a:t>: </a:t>
            </a:r>
          </a:p>
          <a:p>
            <a:pPr marR="78105">
              <a:lnSpc>
                <a:spcPct val="107000"/>
              </a:lnSpc>
              <a:spcAft>
                <a:spcPts val="800"/>
              </a:spcAft>
              <a:tabLst>
                <a:tab pos="2790825" algn="l"/>
                <a:tab pos="3150870" algn="l"/>
              </a:tabLst>
            </a:pPr>
            <a:r>
              <a:rPr lang="en-GB" sz="1050" spc="-5" dirty="0">
                <a:solidFill>
                  <a:schemeClr val="bg1"/>
                </a:solidFill>
                <a:latin typeface="Arial" panose="020B0604020202020204" pitchFamily="34" charset="0"/>
                <a:ea typeface="Arial" panose="020B0604020202020204" pitchFamily="34" charset="0"/>
                <a:cs typeface="Arial" panose="020B0604020202020204" pitchFamily="34" charset="0"/>
              </a:rPr>
              <a:t>hnr-tr.mentalhealthlegislation@nhs.net</a:t>
            </a:r>
            <a:endParaRPr lang="en-GB" sz="1050" spc="-5" dirty="0">
              <a:solidFill>
                <a:schemeClr val="bg1"/>
              </a:solidFill>
              <a:effectLst/>
              <a:latin typeface="Arial" panose="020B0604020202020204" pitchFamily="34" charset="0"/>
              <a:ea typeface="Arial" panose="020B0604020202020204" pitchFamily="34" charset="0"/>
              <a:cs typeface="Arial" panose="020B0604020202020204" pitchFamily="34" charset="0"/>
            </a:endParaRPr>
          </a:p>
          <a:p>
            <a:pPr marR="78105">
              <a:lnSpc>
                <a:spcPct val="107000"/>
              </a:lnSpc>
              <a:spcAft>
                <a:spcPts val="800"/>
              </a:spcAft>
              <a:tabLst>
                <a:tab pos="2790825" algn="l"/>
                <a:tab pos="3150870" algn="l"/>
              </a:tabLst>
            </a:pPr>
            <a:r>
              <a:rPr lang="en-GB" sz="1050" spc="-5" dirty="0">
                <a:solidFill>
                  <a:schemeClr val="bg1"/>
                </a:solidFill>
                <a:effectLst/>
                <a:latin typeface="Arial" panose="020B0604020202020204" pitchFamily="34" charset="0"/>
                <a:ea typeface="Arial" panose="020B0604020202020204" pitchFamily="34" charset="0"/>
                <a:cs typeface="Arial" panose="020B0604020202020204" pitchFamily="34" charset="0"/>
              </a:rPr>
              <a:t>Copies are available in different languages.</a:t>
            </a:r>
          </a:p>
          <a:p>
            <a:pPr marR="78105">
              <a:lnSpc>
                <a:spcPct val="107000"/>
              </a:lnSpc>
              <a:spcAft>
                <a:spcPts val="800"/>
              </a:spcAft>
              <a:tabLst>
                <a:tab pos="2790825" algn="l"/>
                <a:tab pos="3150870" algn="l"/>
              </a:tabLst>
            </a:pPr>
            <a:endParaRPr lang="en-GB" sz="1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2457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lowchart: Delay 5"/>
          <p:cNvSpPr/>
          <p:nvPr/>
        </p:nvSpPr>
        <p:spPr>
          <a:xfrm>
            <a:off x="5673080" y="1561876"/>
            <a:ext cx="2016224" cy="2011140"/>
          </a:xfrm>
          <a:custGeom>
            <a:avLst/>
            <a:gdLst>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334"/>
              <a:gd name="connsiteY0" fmla="*/ 0 h 7689304"/>
              <a:gd name="connsiteX1" fmla="*/ 2722612 w 5445334"/>
              <a:gd name="connsiteY1" fmla="*/ 0 h 7689304"/>
              <a:gd name="connsiteX2" fmla="*/ 5445224 w 5445334"/>
              <a:gd name="connsiteY2" fmla="*/ 3844652 h 7689304"/>
              <a:gd name="connsiteX3" fmla="*/ 2641929 w 5445334"/>
              <a:gd name="connsiteY3" fmla="*/ 7541386 h 7689304"/>
              <a:gd name="connsiteX4" fmla="*/ 0 w 5445334"/>
              <a:gd name="connsiteY4" fmla="*/ 7689304 h 7689304"/>
              <a:gd name="connsiteX5" fmla="*/ 0 w 5445334"/>
              <a:gd name="connsiteY5" fmla="*/ 0 h 7689304"/>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45248"/>
              <a:gd name="connsiteY0" fmla="*/ 0 h 7716198"/>
              <a:gd name="connsiteX1" fmla="*/ 2722612 w 5445248"/>
              <a:gd name="connsiteY1" fmla="*/ 0 h 7716198"/>
              <a:gd name="connsiteX2" fmla="*/ 5445224 w 5445248"/>
              <a:gd name="connsiteY2" fmla="*/ 3844652 h 7716198"/>
              <a:gd name="connsiteX3" fmla="*/ 1942682 w 5445248"/>
              <a:gd name="connsiteY3" fmla="*/ 7716198 h 7716198"/>
              <a:gd name="connsiteX4" fmla="*/ 0 w 5445248"/>
              <a:gd name="connsiteY4" fmla="*/ 7689304 h 7716198"/>
              <a:gd name="connsiteX5" fmla="*/ 0 w 5445248"/>
              <a:gd name="connsiteY5" fmla="*/ 0 h 7716198"/>
              <a:gd name="connsiteX0" fmla="*/ 0 w 5466118"/>
              <a:gd name="connsiteY0" fmla="*/ 0 h 7716198"/>
              <a:gd name="connsiteX1" fmla="*/ 2722612 w 5466118"/>
              <a:gd name="connsiteY1" fmla="*/ 0 h 7716198"/>
              <a:gd name="connsiteX2" fmla="*/ 5445224 w 5466118"/>
              <a:gd name="connsiteY2" fmla="*/ 3844652 h 7716198"/>
              <a:gd name="connsiteX3" fmla="*/ 1942682 w 5466118"/>
              <a:gd name="connsiteY3" fmla="*/ 7716198 h 7716198"/>
              <a:gd name="connsiteX4" fmla="*/ 0 w 5466118"/>
              <a:gd name="connsiteY4" fmla="*/ 7689304 h 7716198"/>
              <a:gd name="connsiteX5" fmla="*/ 0 w 5466118"/>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21054"/>
              <a:gd name="connsiteX1" fmla="*/ 2722612 w 5451561"/>
              <a:gd name="connsiteY1" fmla="*/ 0 h 7721054"/>
              <a:gd name="connsiteX2" fmla="*/ 5445224 w 5451561"/>
              <a:gd name="connsiteY2" fmla="*/ 3844652 h 7721054"/>
              <a:gd name="connsiteX3" fmla="*/ 1942682 w 5451561"/>
              <a:gd name="connsiteY3" fmla="*/ 7716198 h 7721054"/>
              <a:gd name="connsiteX4" fmla="*/ 12700 w 5451561"/>
              <a:gd name="connsiteY4" fmla="*/ 7721054 h 7721054"/>
              <a:gd name="connsiteX5" fmla="*/ 0 w 5451561"/>
              <a:gd name="connsiteY5" fmla="*/ 0 h 7721054"/>
              <a:gd name="connsiteX0" fmla="*/ 0 w 5451437"/>
              <a:gd name="connsiteY0" fmla="*/ 197 h 7721251"/>
              <a:gd name="connsiteX1" fmla="*/ 2722612 w 5451437"/>
              <a:gd name="connsiteY1" fmla="*/ 197 h 7721251"/>
              <a:gd name="connsiteX2" fmla="*/ 5445224 w 5451437"/>
              <a:gd name="connsiteY2" fmla="*/ 3844849 h 7721251"/>
              <a:gd name="connsiteX3" fmla="*/ 1942682 w 5451437"/>
              <a:gd name="connsiteY3" fmla="*/ 7716395 h 7721251"/>
              <a:gd name="connsiteX4" fmla="*/ 12700 w 5451437"/>
              <a:gd name="connsiteY4" fmla="*/ 7721251 h 7721251"/>
              <a:gd name="connsiteX5" fmla="*/ 0 w 5451437"/>
              <a:gd name="connsiteY5" fmla="*/ 197 h 7721251"/>
              <a:gd name="connsiteX0" fmla="*/ 0 w 5451435"/>
              <a:gd name="connsiteY0" fmla="*/ 197 h 7721251"/>
              <a:gd name="connsiteX1" fmla="*/ 2722612 w 5451435"/>
              <a:gd name="connsiteY1" fmla="*/ 197 h 7721251"/>
              <a:gd name="connsiteX2" fmla="*/ 5445224 w 5451435"/>
              <a:gd name="connsiteY2" fmla="*/ 3844849 h 7721251"/>
              <a:gd name="connsiteX3" fmla="*/ 1942682 w 5451435"/>
              <a:gd name="connsiteY3" fmla="*/ 7716395 h 7721251"/>
              <a:gd name="connsiteX4" fmla="*/ 12700 w 5451435"/>
              <a:gd name="connsiteY4" fmla="*/ 7721251 h 7721251"/>
              <a:gd name="connsiteX5" fmla="*/ 0 w 5451435"/>
              <a:gd name="connsiteY5" fmla="*/ 197 h 7721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1435" h="7721251">
                <a:moveTo>
                  <a:pt x="0" y="197"/>
                </a:moveTo>
                <a:lnTo>
                  <a:pt x="2722612" y="197"/>
                </a:lnTo>
                <a:cubicBezTo>
                  <a:pt x="4210592" y="-23385"/>
                  <a:pt x="5554294" y="2065383"/>
                  <a:pt x="5445224" y="3844849"/>
                </a:cubicBezTo>
                <a:cubicBezTo>
                  <a:pt x="5336154" y="5624315"/>
                  <a:pt x="4685218" y="7785306"/>
                  <a:pt x="1942682" y="7716395"/>
                </a:cubicBezTo>
                <a:lnTo>
                  <a:pt x="12700" y="7721251"/>
                </a:lnTo>
                <a:cubicBezTo>
                  <a:pt x="8467" y="5147566"/>
                  <a:pt x="4233" y="2573882"/>
                  <a:pt x="0" y="1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c 10"/>
          <p:cNvSpPr/>
          <p:nvPr/>
        </p:nvSpPr>
        <p:spPr>
          <a:xfrm rot="16200000">
            <a:off x="5813978" y="3395084"/>
            <a:ext cx="988950" cy="1152126"/>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Arc 11"/>
          <p:cNvSpPr/>
          <p:nvPr/>
        </p:nvSpPr>
        <p:spPr>
          <a:xfrm rot="10800000">
            <a:off x="5731817" y="4130078"/>
            <a:ext cx="899591" cy="1099121"/>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Arc 12"/>
          <p:cNvSpPr/>
          <p:nvPr/>
        </p:nvSpPr>
        <p:spPr>
          <a:xfrm rot="10800000">
            <a:off x="5723084" y="554062"/>
            <a:ext cx="899591" cy="1099121"/>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Arc 13"/>
          <p:cNvSpPr/>
          <p:nvPr/>
        </p:nvSpPr>
        <p:spPr>
          <a:xfrm rot="16200000">
            <a:off x="5809216" y="94401"/>
            <a:ext cx="988950" cy="1152126"/>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21" name="Straight Connector 20"/>
          <p:cNvCxnSpPr/>
          <p:nvPr/>
        </p:nvCxnSpPr>
        <p:spPr>
          <a:xfrm>
            <a:off x="6593632" y="0"/>
            <a:ext cx="0" cy="6858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298262" y="0"/>
            <a:ext cx="0" cy="685800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488504" y="1004457"/>
            <a:ext cx="2664296" cy="600164"/>
          </a:xfrm>
          <a:prstGeom prst="rect">
            <a:avLst/>
          </a:prstGeom>
          <a:noFill/>
        </p:spPr>
        <p:txBody>
          <a:bodyPr wrap="square" rtlCol="0">
            <a:spAutoFit/>
          </a:bodyPr>
          <a:lstStyle/>
          <a:p>
            <a:r>
              <a:rPr lang="en-GB" sz="1100" dirty="0">
                <a:solidFill>
                  <a:schemeClr val="bg1"/>
                </a:solidFill>
                <a:latin typeface="Frutiger LT Std 55 Roman" pitchFamily="34" charset="0"/>
              </a:rPr>
              <a:t>Supporting young people</a:t>
            </a:r>
          </a:p>
          <a:p>
            <a:r>
              <a:rPr lang="en-GB" sz="1100" dirty="0">
                <a:solidFill>
                  <a:schemeClr val="bg1"/>
                </a:solidFill>
                <a:latin typeface="Frutiger LT Std 55 Roman" pitchFamily="34" charset="0"/>
              </a:rPr>
              <a:t>and their families in Hull and</a:t>
            </a:r>
          </a:p>
          <a:p>
            <a:r>
              <a:rPr lang="en-GB" sz="1100" dirty="0">
                <a:solidFill>
                  <a:schemeClr val="bg1"/>
                </a:solidFill>
                <a:latin typeface="Frutiger LT Std 55 Roman" pitchFamily="34" charset="0"/>
              </a:rPr>
              <a:t>the East Riding of Yorkshire.</a:t>
            </a:r>
            <a:endParaRPr lang="en-GB" sz="1100" dirty="0">
              <a:solidFill>
                <a:schemeClr val="bg1"/>
              </a:solidFill>
              <a:latin typeface="Frutiger LT Std 55 Roman" pitchFamily="34" charset="0"/>
              <a:cs typeface="Arial" panose="020B0604020202020204" pitchFamily="34" charset="0"/>
            </a:endParaRPr>
          </a:p>
        </p:txBody>
      </p:sp>
      <p:sp>
        <p:nvSpPr>
          <p:cNvPr id="60" name="TextBox 59"/>
          <p:cNvSpPr txBox="1"/>
          <p:nvPr/>
        </p:nvSpPr>
        <p:spPr>
          <a:xfrm>
            <a:off x="110646" y="209738"/>
            <a:ext cx="3024334" cy="7119898"/>
          </a:xfrm>
          <a:prstGeom prst="rect">
            <a:avLst/>
          </a:prstGeom>
          <a:noFill/>
        </p:spPr>
        <p:txBody>
          <a:bodyPr wrap="square" rtlCol="0">
            <a:spAutoFit/>
          </a:bodyPr>
          <a:lstStyle/>
          <a:p>
            <a:pPr>
              <a:lnSpc>
                <a:spcPts val="1000"/>
              </a:lnSpc>
            </a:pPr>
            <a:r>
              <a:rPr lang="en-GB" sz="10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Who are the Associate Hospital </a:t>
            </a:r>
            <a:r>
              <a:rPr lang="en-GB" sz="1000" b="1" dirty="0">
                <a:solidFill>
                  <a:srgbClr val="005EB8"/>
                </a:solidFill>
                <a:latin typeface="Arial" panose="020B0604020202020204" pitchFamily="34" charset="0"/>
                <a:ea typeface="Calibri" panose="020F0502020204030204" pitchFamily="34" charset="0"/>
                <a:cs typeface="Arial" panose="020B0604020202020204" pitchFamily="34" charset="0"/>
              </a:rPr>
              <a:t>M</a:t>
            </a:r>
            <a:r>
              <a:rPr lang="en-GB" sz="10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anagers? </a:t>
            </a:r>
            <a:br>
              <a:rPr lang="en-GB" sz="10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br>
            <a:endPar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ts val="1000"/>
              </a:lnSpc>
              <a:spcAft>
                <a:spcPts val="75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Associate Hospital </a:t>
            </a:r>
            <a:r>
              <a:rPr lang="en-GB" sz="1000" dirty="0">
                <a:latin typeface="Arial" panose="020B0604020202020204" pitchFamily="34" charset="0"/>
                <a:ea typeface="Times New Roman" panose="02020603050405020304" pitchFamily="18" charset="0"/>
                <a:cs typeface="Arial" panose="020B0604020202020204" pitchFamily="34" charset="0"/>
              </a:rPr>
              <a:t>M</a:t>
            </a:r>
            <a:r>
              <a:rPr lang="en-GB" sz="1000" dirty="0">
                <a:effectLst/>
                <a:latin typeface="Arial" panose="020B0604020202020204" pitchFamily="34" charset="0"/>
                <a:ea typeface="Times New Roman" panose="02020603050405020304" pitchFamily="18" charset="0"/>
                <a:cs typeface="Arial" panose="020B0604020202020204" pitchFamily="34" charset="0"/>
              </a:rPr>
              <a:t>anagers (AHM) are independent people appointed by the Trust specifically to review patients’ detention under the Mental Health Act. </a:t>
            </a:r>
          </a:p>
          <a:p>
            <a:pPr>
              <a:lnSpc>
                <a:spcPts val="1000"/>
              </a:lnSpc>
              <a:spcAft>
                <a:spcPts val="750"/>
              </a:spcAft>
            </a:pPr>
            <a: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decision about whether or not to discharge you from the section or Community Treatment Order is made by a panel of three people called (in our Trust) ‘associate hospital managers’.</a:t>
            </a:r>
          </a:p>
          <a:p>
            <a:pPr>
              <a:lnSpc>
                <a:spcPts val="1000"/>
              </a:lnSpc>
              <a:spcAft>
                <a:spcPts val="75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They are independent of the Trust and cannot be employees of the Trust.</a:t>
            </a:r>
            <a:endParaRPr lang="en-GB" sz="1000" dirty="0">
              <a:effectLst/>
              <a:latin typeface="Arial" panose="020B0604020202020204" pitchFamily="34" charset="0"/>
              <a:ea typeface="Calibri" panose="020F0502020204030204" pitchFamily="34" charset="0"/>
              <a:cs typeface="Arial" panose="020B0604020202020204" pitchFamily="34" charset="0"/>
            </a:endParaRPr>
          </a:p>
          <a:p>
            <a:pPr>
              <a:lnSpc>
                <a:spcPts val="1000"/>
              </a:lnSpc>
            </a:pPr>
            <a: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name “hospital managers" can be confusing. </a:t>
            </a:r>
            <a:r>
              <a:rPr lang="en-GB" sz="1000" dirty="0">
                <a:solidFill>
                  <a:srgbClr val="000000"/>
                </a:solidFill>
                <a:latin typeface="Arial" panose="020B0604020202020204" pitchFamily="34" charset="0"/>
                <a:ea typeface="Calibri" panose="020F0502020204030204" pitchFamily="34" charset="0"/>
                <a:cs typeface="Arial" panose="020B0604020202020204" pitchFamily="34" charset="0"/>
              </a:rPr>
              <a:t>I</a:t>
            </a:r>
            <a: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t>n this case, it does not mean the people who run either the hospital or the Trust.  </a:t>
            </a:r>
          </a:p>
          <a:p>
            <a:pPr marR="235585">
              <a:lnSpc>
                <a:spcPts val="1000"/>
              </a:lnSpc>
            </a:pPr>
            <a:r>
              <a:rPr lang="en-US" sz="1000" dirty="0">
                <a:effectLst/>
                <a:latin typeface="Arial" panose="020B0604020202020204" pitchFamily="34" charset="0"/>
                <a:ea typeface="Arial" panose="020B0604020202020204" pitchFamily="34" charset="0"/>
                <a:cs typeface="Arial" panose="020B0604020202020204" pitchFamily="34" charset="0"/>
              </a:rPr>
              <a:t> </a:t>
            </a:r>
            <a:endParaRPr lang="en-GB" sz="1000" dirty="0">
              <a:effectLst/>
              <a:latin typeface="Arial" panose="020B0604020202020204" pitchFamily="34" charset="0"/>
              <a:ea typeface="Calibri" panose="020F0502020204030204" pitchFamily="34" charset="0"/>
              <a:cs typeface="Arial" panose="020B0604020202020204" pitchFamily="34" charset="0"/>
            </a:endParaRPr>
          </a:p>
          <a:p>
            <a:pPr>
              <a:lnSpc>
                <a:spcPts val="1000"/>
              </a:lnSpc>
            </a:pPr>
            <a:r>
              <a:rPr lang="en-GB" sz="10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Who can ask for an Associate Hospital </a:t>
            </a:r>
            <a:r>
              <a:rPr lang="en-GB" sz="1000" b="1" dirty="0">
                <a:solidFill>
                  <a:srgbClr val="005EB8"/>
                </a:solidFill>
                <a:latin typeface="Arial" panose="020B0604020202020204" pitchFamily="34" charset="0"/>
                <a:ea typeface="Calibri" panose="020F0502020204030204" pitchFamily="34" charset="0"/>
                <a:cs typeface="Arial" panose="020B0604020202020204" pitchFamily="34" charset="0"/>
              </a:rPr>
              <a:t>M</a:t>
            </a:r>
            <a:r>
              <a:rPr lang="en-GB" sz="10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anagers’ review? </a:t>
            </a:r>
            <a:br>
              <a:rPr lang="en-GB" sz="10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br>
            <a:endPar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ts val="1000"/>
              </a:lnSpc>
            </a:pPr>
            <a: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can apply for an AHMs’ review at any time if you are subject to a: </a:t>
            </a:r>
            <a:b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71450" lvl="0" indent="-171450">
              <a:lnSpc>
                <a:spcPts val="1000"/>
              </a:lnSpc>
              <a:spcAft>
                <a:spcPts val="180"/>
              </a:spcAft>
              <a:buFont typeface="Arial" panose="020B0604020202020204" pitchFamily="34" charset="0"/>
              <a:buChar char="•"/>
            </a:pPr>
            <a: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t>section 2</a:t>
            </a:r>
          </a:p>
          <a:p>
            <a:pPr marL="171450" lvl="0" indent="-171450">
              <a:lnSpc>
                <a:spcPts val="1000"/>
              </a:lnSpc>
              <a:spcAft>
                <a:spcPts val="180"/>
              </a:spcAft>
              <a:buFont typeface="Arial" panose="020B0604020202020204" pitchFamily="34" charset="0"/>
              <a:buChar char="•"/>
            </a:pPr>
            <a: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t>section 3</a:t>
            </a:r>
          </a:p>
          <a:p>
            <a:pPr marL="171450" lvl="0" indent="-171450">
              <a:lnSpc>
                <a:spcPts val="1000"/>
              </a:lnSpc>
              <a:buFont typeface="Arial" panose="020B0604020202020204" pitchFamily="34" charset="0"/>
              <a:buChar char="•"/>
            </a:pPr>
            <a: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t>section 37 </a:t>
            </a:r>
          </a:p>
          <a:p>
            <a:pPr marL="171450" lvl="0" indent="-171450">
              <a:lnSpc>
                <a:spcPts val="1000"/>
              </a:lnSpc>
              <a:buFont typeface="Arial" panose="020B0604020202020204" pitchFamily="34" charset="0"/>
              <a:buChar char="•"/>
            </a:pPr>
            <a: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t>Community Treatment Order </a:t>
            </a:r>
          </a:p>
          <a:p>
            <a:pPr>
              <a:lnSpc>
                <a:spcPts val="1000"/>
              </a:lnSpc>
            </a:pPr>
            <a:r>
              <a:rPr lang="en-GB" sz="1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ts val="1000"/>
              </a:lnSpc>
            </a:pPr>
            <a: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AHMs can also review a request for discharge from your Nearest Relative if that request is challenged by the Responsible Clinician. </a:t>
            </a:r>
          </a:p>
          <a:p>
            <a:pPr>
              <a:lnSpc>
                <a:spcPts val="1000"/>
              </a:lnSpc>
            </a:pPr>
            <a: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a:lnSpc>
                <a:spcPts val="1000"/>
              </a:lnSpc>
            </a:pPr>
            <a:r>
              <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Nearest Relative is not necessarily the same as the next of kin. The next of kin has no rights under the Mental Health Act. </a:t>
            </a:r>
          </a:p>
          <a:p>
            <a:pPr>
              <a:lnSpc>
                <a:spcPts val="1000"/>
              </a:lnSpc>
            </a:pPr>
            <a:endParaRPr lang="en-GB" sz="10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ts val="1000"/>
              </a:lnSpc>
            </a:pPr>
            <a:r>
              <a:rPr lang="en-US" sz="1000" dirty="0">
                <a:effectLst/>
                <a:latin typeface="Arial" panose="020B0604020202020204" pitchFamily="34" charset="0"/>
                <a:ea typeface="Calibri" panose="020F0502020204030204" pitchFamily="34" charset="0"/>
                <a:cs typeface="Times New Roman" panose="02020603050405020304" pitchFamily="18" charset="0"/>
              </a:rPr>
              <a:t>The AHMs will review your detention every time your section is due to be renewed or extended to make sure that you are not kept on a section for longer than you need to be.</a:t>
            </a:r>
          </a:p>
          <a:p>
            <a:pPr>
              <a:lnSpc>
                <a:spcPts val="1000"/>
              </a:lnSpc>
            </a:pPr>
            <a:endParaRPr lang="en-US" sz="1000"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endParaRPr>
          </a:p>
          <a:p>
            <a:pPr>
              <a:lnSpc>
                <a:spcPts val="1000"/>
              </a:lnSpc>
            </a:pPr>
            <a:r>
              <a:rPr lang="en-GB" sz="1000" b="1" dirty="0">
                <a:solidFill>
                  <a:srgbClr val="005EB8"/>
                </a:solidFill>
                <a:effectLst/>
                <a:latin typeface="Arial" panose="020B0604020202020204" pitchFamily="34" charset="0"/>
                <a:ea typeface="Calibri" panose="020F0502020204030204" pitchFamily="34" charset="0"/>
              </a:rPr>
              <a:t>How can I apply to have my detention reviewed by the Associate Hospital Managers?</a:t>
            </a:r>
            <a:br>
              <a:rPr lang="en-GB" sz="1000" b="1" dirty="0">
                <a:solidFill>
                  <a:srgbClr val="005EB8"/>
                </a:solidFill>
                <a:effectLst/>
                <a:latin typeface="Arial" panose="020B0604020202020204" pitchFamily="34" charset="0"/>
                <a:ea typeface="Calibri" panose="020F0502020204030204" pitchFamily="34" charset="0"/>
              </a:rPr>
            </a:br>
            <a:endParaRPr lang="en-GB" sz="1000" dirty="0">
              <a:solidFill>
                <a:srgbClr val="000000"/>
              </a:solidFill>
              <a:effectLst/>
              <a:latin typeface="Arial" panose="020B0604020202020204" pitchFamily="34" charset="0"/>
              <a:ea typeface="Calibri" panose="020F0502020204030204" pitchFamily="34" charset="0"/>
            </a:endParaRPr>
          </a:p>
          <a:p>
            <a:pPr>
              <a:lnSpc>
                <a:spcPts val="1000"/>
              </a:lnSpc>
              <a:spcAft>
                <a:spcPts val="800"/>
              </a:spcAft>
            </a:pPr>
            <a:r>
              <a:rPr lang="en-GB" sz="1000" dirty="0">
                <a:effectLst/>
                <a:latin typeface="Arial" panose="020B0604020202020204" pitchFamily="34" charset="0"/>
                <a:ea typeface="Calibri" panose="020F0502020204030204" pitchFamily="34" charset="0"/>
                <a:cs typeface="Arial" panose="020B0604020202020204" pitchFamily="34" charset="0"/>
              </a:rPr>
              <a:t>You can speak to nursing staff or your key nurse who will print off a form for you to complete. They can also complete this on your behalf if you wish.  If you wish to have a solicitor present you will need to pick one from the list provided to you and add this to the form.</a:t>
            </a:r>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a:p>
            <a:endParaRPr lang="en-GB" sz="1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3" name="TextBox 42"/>
          <p:cNvSpPr txBox="1"/>
          <p:nvPr/>
        </p:nvSpPr>
        <p:spPr>
          <a:xfrm>
            <a:off x="3443724" y="44624"/>
            <a:ext cx="3065199" cy="7001917"/>
          </a:xfrm>
          <a:prstGeom prst="rect">
            <a:avLst/>
          </a:prstGeom>
          <a:noFill/>
        </p:spPr>
        <p:txBody>
          <a:bodyPr wrap="square" rtlCol="0">
            <a:spAutoFit/>
          </a:bodyPr>
          <a:lstStyle/>
          <a:p>
            <a:pPr>
              <a:spcAft>
                <a:spcPts val="800"/>
              </a:spcAft>
            </a:pPr>
            <a:endParaRPr lang="en-GB" sz="900" dirty="0">
              <a:effectLst/>
              <a:latin typeface="Arial" panose="020B0604020202020204" pitchFamily="34" charset="0"/>
              <a:ea typeface="Calibri" panose="020F0502020204030204" pitchFamily="34" charset="0"/>
              <a:cs typeface="Arial" panose="020B0604020202020204" pitchFamily="34" charset="0"/>
            </a:endParaRPr>
          </a:p>
          <a:p>
            <a:pPr>
              <a:lnSpc>
                <a:spcPts val="1000"/>
              </a:lnSpc>
              <a:spcAft>
                <a:spcPts val="800"/>
              </a:spcAft>
            </a:pPr>
            <a:r>
              <a:rPr lang="en-GB" sz="1000" dirty="0">
                <a:latin typeface="Arial" panose="020B0604020202020204" pitchFamily="34" charset="0"/>
                <a:cs typeface="Arial" panose="020B0604020202020204" pitchFamily="34" charset="0"/>
              </a:rPr>
              <a:t>The form is then sent through to the Mental Health</a:t>
            </a:r>
            <a:br>
              <a:rPr lang="en-GB" sz="900" dirty="0">
                <a:latin typeface="Calibri" panose="020F0502020204030204" pitchFamily="34" charset="0"/>
                <a:cs typeface="Times New Roman" panose="02020603050405020304" pitchFamily="18" charset="0"/>
              </a:rPr>
            </a:br>
            <a:r>
              <a:rPr lang="en-GB" sz="1000" dirty="0">
                <a:latin typeface="Arial Nova" panose="020B0504020202020204" pitchFamily="34" charset="0"/>
                <a:cs typeface="Times New Roman" panose="02020603050405020304" pitchFamily="18" charset="0"/>
              </a:rPr>
              <a:t>L</a:t>
            </a:r>
            <a:r>
              <a:rPr lang="en-GB" sz="1000" dirty="0">
                <a:latin typeface="Arial" panose="020B0604020202020204" pitchFamily="34" charset="0"/>
                <a:cs typeface="Arial" panose="020B0604020202020204" pitchFamily="34" charset="0"/>
              </a:rPr>
              <a:t>egislation team, who will consider your request and arrange the review for you, if appropriate.  </a:t>
            </a:r>
          </a:p>
          <a:p>
            <a:pPr>
              <a:lnSpc>
                <a:spcPts val="1000"/>
              </a:lnSpc>
              <a:spcAft>
                <a:spcPts val="800"/>
              </a:spcAft>
            </a:pPr>
            <a:r>
              <a:rPr lang="en-GB" sz="1000" dirty="0">
                <a:latin typeface="Arial" panose="020B0604020202020204" pitchFamily="34" charset="0"/>
                <a:cs typeface="Arial" panose="020B0604020202020204" pitchFamily="34" charset="0"/>
              </a:rPr>
              <a:t>You can ask for a review as many times as you like although it may not be appropriate if you have recently had one or if you have a Tribunal coming up.</a:t>
            </a:r>
          </a:p>
          <a:p>
            <a:pPr>
              <a:lnSpc>
                <a:spcPts val="1000"/>
              </a:lnSpc>
              <a:spcAft>
                <a:spcPts val="800"/>
              </a:spcAft>
            </a:pPr>
            <a:r>
              <a:rPr lang="en-GB" sz="1000" b="1" dirty="0">
                <a:solidFill>
                  <a:srgbClr val="005EB8"/>
                </a:solidFill>
                <a:latin typeface="Arial" panose="020B0604020202020204" pitchFamily="34" charset="0"/>
                <a:cs typeface="Arial" panose="020B0604020202020204" pitchFamily="34" charset="0"/>
              </a:rPr>
              <a:t>What’s the difference between an </a:t>
            </a:r>
            <a:r>
              <a:rPr lang="en-GB" sz="10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Associate Hospital </a:t>
            </a:r>
            <a:r>
              <a:rPr lang="en-GB" sz="1000" b="1" dirty="0">
                <a:solidFill>
                  <a:srgbClr val="005EB8"/>
                </a:solidFill>
                <a:latin typeface="Arial" panose="020B0604020202020204" pitchFamily="34" charset="0"/>
                <a:ea typeface="Calibri" panose="020F0502020204030204" pitchFamily="34" charset="0"/>
                <a:cs typeface="Arial" panose="020B0604020202020204" pitchFamily="34" charset="0"/>
              </a:rPr>
              <a:t>M</a:t>
            </a:r>
            <a:r>
              <a:rPr lang="en-GB" sz="10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anager</a:t>
            </a:r>
            <a:r>
              <a:rPr lang="en-GB" sz="1000" b="1" dirty="0">
                <a:solidFill>
                  <a:srgbClr val="005EB8"/>
                </a:solidFill>
                <a:latin typeface="Arial" panose="020B0604020202020204" pitchFamily="34" charset="0"/>
                <a:cs typeface="Arial" panose="020B0604020202020204" pitchFamily="34" charset="0"/>
              </a:rPr>
              <a:t>s’ review and a Tribunal?</a:t>
            </a:r>
            <a:br>
              <a:rPr lang="en-GB" sz="1000" b="1" dirty="0">
                <a:solidFill>
                  <a:srgbClr val="005EB8"/>
                </a:solidFill>
                <a:latin typeface="Arial" panose="020B0604020202020204" pitchFamily="34" charset="0"/>
                <a:cs typeface="Arial" panose="020B0604020202020204" pitchFamily="34" charset="0"/>
              </a:rPr>
            </a:br>
            <a:br>
              <a:rPr lang="en-GB" sz="1000" b="1" dirty="0">
                <a:solidFill>
                  <a:srgbClr val="005EB8"/>
                </a:solidFill>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 Tribunal is an independent court of law with power to discharge patients; an AHMs’ review is an independent panel of lay people with power to discharge patients.  </a:t>
            </a:r>
            <a:endParaRPr lang="en-GB" sz="1000" dirty="0">
              <a:latin typeface="Arial" panose="020B0604020202020204" pitchFamily="34" charset="0"/>
              <a:cs typeface="Arial" panose="020B0604020202020204" pitchFamily="34" charset="0"/>
            </a:endParaRPr>
          </a:p>
          <a:p>
            <a:pPr>
              <a:lnSpc>
                <a:spcPts val="1000"/>
              </a:lnSpc>
            </a:pPr>
            <a:r>
              <a:rPr lang="en-US" sz="1000" dirty="0">
                <a:latin typeface="Arial" panose="020B0604020202020204" pitchFamily="34" charset="0"/>
                <a:cs typeface="Arial" panose="020B0604020202020204" pitchFamily="34" charset="0"/>
              </a:rPr>
              <a:t> You can only apply to the Tribunal up to twice a year but as stated above you can apply to the hospital managers more frequently.</a:t>
            </a:r>
            <a:endParaRPr lang="en-GB" sz="1000" dirty="0">
              <a:latin typeface="Arial" panose="020B0604020202020204" pitchFamily="34" charset="0"/>
              <a:cs typeface="Arial" panose="020B0604020202020204" pitchFamily="34" charset="0"/>
            </a:endParaRPr>
          </a:p>
          <a:p>
            <a:pPr>
              <a:lnSpc>
                <a:spcPts val="1000"/>
              </a:lnSpc>
            </a:pPr>
            <a:r>
              <a:rPr lang="en-US" sz="1000" dirty="0">
                <a:latin typeface="Arial" panose="020B0604020202020204" pitchFamily="34" charset="0"/>
                <a:cs typeface="Arial" panose="020B0604020202020204" pitchFamily="34" charset="0"/>
              </a:rPr>
              <a:t> </a:t>
            </a:r>
            <a:endParaRPr lang="en-GB" sz="1000" dirty="0">
              <a:latin typeface="Arial" panose="020B0604020202020204" pitchFamily="34" charset="0"/>
              <a:cs typeface="Arial" panose="020B0604020202020204" pitchFamily="34" charset="0"/>
            </a:endParaRPr>
          </a:p>
          <a:p>
            <a:pPr>
              <a:lnSpc>
                <a:spcPts val="1000"/>
              </a:lnSpc>
            </a:pPr>
            <a:r>
              <a:rPr lang="en-US" sz="1000" dirty="0">
                <a:latin typeface="Arial" panose="020B0604020202020204" pitchFamily="34" charset="0"/>
                <a:cs typeface="Arial" panose="020B0604020202020204" pitchFamily="34" charset="0"/>
              </a:rPr>
              <a:t>The AHMs’ reviews are intended to be more relaxed than Tribunals.</a:t>
            </a:r>
          </a:p>
          <a:p>
            <a:pPr>
              <a:lnSpc>
                <a:spcPts val="1000"/>
              </a:lnSpc>
            </a:pPr>
            <a:endParaRPr lang="en-US" sz="1000" dirty="0">
              <a:latin typeface="Arial" panose="020B0604020202020204" pitchFamily="34" charset="0"/>
              <a:cs typeface="Arial" panose="020B0604020202020204" pitchFamily="34" charset="0"/>
            </a:endParaRPr>
          </a:p>
          <a:p>
            <a:pPr>
              <a:lnSpc>
                <a:spcPts val="1000"/>
              </a:lnSpc>
            </a:pPr>
            <a:r>
              <a:rPr lang="en-GB" sz="1000" b="1" dirty="0">
                <a:solidFill>
                  <a:srgbClr val="005EB8"/>
                </a:solidFill>
                <a:latin typeface="Arial" panose="020B0604020202020204" pitchFamily="34" charset="0"/>
                <a:cs typeface="Arial" panose="020B0604020202020204" pitchFamily="34" charset="0"/>
              </a:rPr>
              <a:t>What happens before an </a:t>
            </a:r>
            <a:r>
              <a:rPr lang="en-GB" sz="10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Associate Hospital </a:t>
            </a:r>
            <a:r>
              <a:rPr lang="en-GB" sz="1000" b="1" dirty="0">
                <a:solidFill>
                  <a:srgbClr val="005EB8"/>
                </a:solidFill>
                <a:latin typeface="Arial" panose="020B0604020202020204" pitchFamily="34" charset="0"/>
                <a:ea typeface="Calibri" panose="020F0502020204030204" pitchFamily="34" charset="0"/>
                <a:cs typeface="Arial" panose="020B0604020202020204" pitchFamily="34" charset="0"/>
              </a:rPr>
              <a:t>M</a:t>
            </a:r>
            <a:r>
              <a:rPr lang="en-GB" sz="10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anager</a:t>
            </a:r>
            <a:r>
              <a:rPr lang="en-GB" sz="1000" b="1" dirty="0">
                <a:solidFill>
                  <a:srgbClr val="005EB8"/>
                </a:solidFill>
                <a:latin typeface="Arial" panose="020B0604020202020204" pitchFamily="34" charset="0"/>
                <a:cs typeface="Arial" panose="020B0604020202020204" pitchFamily="34" charset="0"/>
              </a:rPr>
              <a:t>s’ review?  </a:t>
            </a:r>
            <a:br>
              <a:rPr lang="en-GB" sz="1000" b="1" dirty="0">
                <a:solidFill>
                  <a:srgbClr val="005EB8"/>
                </a:solidFill>
                <a:latin typeface="Arial" panose="020B0604020202020204" pitchFamily="34" charset="0"/>
                <a:cs typeface="Arial" panose="020B0604020202020204" pitchFamily="34" charset="0"/>
              </a:rPr>
            </a:br>
            <a:br>
              <a:rPr lang="en-GB" sz="1000" b="1" dirty="0">
                <a:solidFill>
                  <a:srgbClr val="005EB8"/>
                </a:solidFill>
                <a:latin typeface="Arial" panose="020B0604020202020204" pitchFamily="34" charset="0"/>
                <a:cs typeface="Arial" panose="020B0604020202020204" pitchFamily="34" charset="0"/>
              </a:rPr>
            </a:br>
            <a:r>
              <a:rPr lang="en-GB" sz="1000" dirty="0">
                <a:latin typeface="Arial" panose="020B0604020202020204" pitchFamily="34" charset="0"/>
                <a:cs typeface="Arial" panose="020B0604020202020204" pitchFamily="34" charset="0"/>
              </a:rPr>
              <a:t>Unless there is an issue of safety, you should always be given the opportunity to speak to the panel alone before the review, with or without anyone who is representing or accompanying you.</a:t>
            </a:r>
          </a:p>
          <a:p>
            <a:pPr>
              <a:lnSpc>
                <a:spcPts val="1000"/>
              </a:lnSpc>
            </a:pPr>
            <a:endParaRPr lang="en-GB" sz="1000" dirty="0">
              <a:latin typeface="Arial" panose="020B0604020202020204" pitchFamily="34" charset="0"/>
              <a:cs typeface="Arial" panose="020B0604020202020204" pitchFamily="34" charset="0"/>
            </a:endParaRPr>
          </a:p>
          <a:p>
            <a:pPr>
              <a:lnSpc>
                <a:spcPts val="1000"/>
              </a:lnSpc>
            </a:pPr>
            <a:r>
              <a:rPr lang="en-GB" sz="1000" dirty="0">
                <a:latin typeface="Arial" panose="020B0604020202020204" pitchFamily="34" charset="0"/>
                <a:cs typeface="Arial" panose="020B0604020202020204" pitchFamily="34" charset="0"/>
              </a:rPr>
              <a:t>Before the review meeting, the panel will look at all the relevant information, including any recent reports from professionals involved in your care.</a:t>
            </a:r>
            <a:br>
              <a:rPr lang="en-GB" sz="1000" dirty="0">
                <a:latin typeface="Arial" panose="020B0604020202020204" pitchFamily="34" charset="0"/>
                <a:cs typeface="Arial" panose="020B0604020202020204" pitchFamily="34" charset="0"/>
              </a:rPr>
            </a:br>
            <a:br>
              <a:rPr lang="en-GB" sz="1000" dirty="0">
                <a:latin typeface="Arial" panose="020B0604020202020204" pitchFamily="34" charset="0"/>
                <a:cs typeface="Arial" panose="020B0604020202020204" pitchFamily="34" charset="0"/>
              </a:rPr>
            </a:br>
            <a:r>
              <a:rPr lang="en-GB" sz="1000" dirty="0">
                <a:latin typeface="Arial" panose="020B0604020202020204" pitchFamily="34" charset="0"/>
                <a:cs typeface="Arial" panose="020B0604020202020204" pitchFamily="34" charset="0"/>
              </a:rPr>
              <a:t>They are likely to look at reports from your: </a:t>
            </a:r>
          </a:p>
          <a:p>
            <a:pPr marL="342900" lvl="0" indent="-342900">
              <a:lnSpc>
                <a:spcPts val="1000"/>
              </a:lnSpc>
              <a:spcAft>
                <a:spcPts val="180"/>
              </a:spcAft>
              <a:buFont typeface="Symbol" panose="05050102010706020507" pitchFamily="18" charset="2"/>
              <a:buChar char=""/>
            </a:pPr>
            <a:r>
              <a:rPr lang="en-GB" sz="1000" dirty="0">
                <a:latin typeface="Arial" panose="020B0604020202020204" pitchFamily="34" charset="0"/>
                <a:cs typeface="Arial" panose="020B0604020202020204" pitchFamily="34" charset="0"/>
              </a:rPr>
              <a:t>Responsible Clinician (Doctor) </a:t>
            </a:r>
          </a:p>
          <a:p>
            <a:pPr marL="342900" lvl="0" indent="-342900">
              <a:lnSpc>
                <a:spcPts val="1000"/>
              </a:lnSpc>
              <a:spcAft>
                <a:spcPts val="180"/>
              </a:spcAft>
              <a:buFont typeface="Symbol" panose="05050102010706020507" pitchFamily="18" charset="2"/>
              <a:buChar char=""/>
            </a:pPr>
            <a:r>
              <a:rPr lang="en-GB" sz="1000" dirty="0">
                <a:latin typeface="Arial" panose="020B0604020202020204" pitchFamily="34" charset="0"/>
                <a:cs typeface="Arial" panose="020B0604020202020204" pitchFamily="34" charset="0"/>
              </a:rPr>
              <a:t>Named Nurse (if inpatient) </a:t>
            </a:r>
          </a:p>
          <a:p>
            <a:pPr marL="342900" lvl="0" indent="-342900">
              <a:lnSpc>
                <a:spcPts val="1000"/>
              </a:lnSpc>
              <a:buFont typeface="Symbol" panose="05050102010706020507" pitchFamily="18" charset="2"/>
              <a:buChar char=""/>
            </a:pPr>
            <a:r>
              <a:rPr lang="en-GB" sz="1000" dirty="0">
                <a:latin typeface="Arial" panose="020B0604020202020204" pitchFamily="34" charset="0"/>
                <a:cs typeface="Arial" panose="020B0604020202020204" pitchFamily="34" charset="0"/>
              </a:rPr>
              <a:t>Social Worker or other healthcare professional involved in your care </a:t>
            </a:r>
          </a:p>
          <a:p>
            <a:pPr>
              <a:lnSpc>
                <a:spcPts val="1000"/>
              </a:lnSpc>
            </a:pPr>
            <a:endParaRPr lang="en-GB" sz="1000" dirty="0">
              <a:latin typeface="Arial" panose="020B0604020202020204" pitchFamily="34" charset="0"/>
              <a:cs typeface="Arial" panose="020B0604020202020204" pitchFamily="34" charset="0"/>
            </a:endParaRPr>
          </a:p>
          <a:p>
            <a:pPr>
              <a:lnSpc>
                <a:spcPts val="1000"/>
              </a:lnSpc>
            </a:pPr>
            <a:r>
              <a:rPr lang="en-GB" sz="1000" dirty="0">
                <a:latin typeface="Arial" panose="020B0604020202020204" pitchFamily="34" charset="0"/>
                <a:cs typeface="Arial" panose="020B0604020202020204" pitchFamily="34" charset="0"/>
              </a:rPr>
              <a:t>This is because the AHMs will need to look at your current circumstances and treatment, as well as past history of care and treatment, and details of future plans. </a:t>
            </a:r>
          </a:p>
          <a:p>
            <a:pPr>
              <a:lnSpc>
                <a:spcPts val="1000"/>
              </a:lnSpc>
            </a:pPr>
            <a:r>
              <a:rPr lang="en-GB" sz="1000" dirty="0">
                <a:latin typeface="Arial" panose="020B0604020202020204" pitchFamily="34" charset="0"/>
                <a:cs typeface="Arial" panose="020B0604020202020204" pitchFamily="34" charset="0"/>
              </a:rPr>
              <a:t> </a:t>
            </a:r>
          </a:p>
          <a:p>
            <a:pPr>
              <a:lnSpc>
                <a:spcPts val="1000"/>
              </a:lnSpc>
            </a:pPr>
            <a:r>
              <a:rPr lang="en-GB" sz="1000" dirty="0">
                <a:latin typeface="Arial" panose="020B0604020202020204" pitchFamily="34" charset="0"/>
                <a:cs typeface="Arial" panose="020B0604020202020204" pitchFamily="34" charset="0"/>
              </a:rPr>
              <a:t>They will focus especially on any recent risk, any history of neglect, self-harm or harm to others. You will be given a copy of these reports unless there is</a:t>
            </a:r>
            <a:br>
              <a:rPr lang="en-GB" sz="1000" dirty="0">
                <a:effectLst/>
                <a:latin typeface="Calibri" panose="020F0502020204030204" pitchFamily="34" charset="0"/>
                <a:ea typeface="Calibri" panose="020F0502020204030204" pitchFamily="34" charset="0"/>
                <a:cs typeface="Times New Roman" panose="02020603050405020304" pitchFamily="18" charset="0"/>
              </a:rPr>
            </a:b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4" name="TextBox 43"/>
          <p:cNvSpPr txBox="1"/>
          <p:nvPr/>
        </p:nvSpPr>
        <p:spPr>
          <a:xfrm>
            <a:off x="6707384" y="129601"/>
            <a:ext cx="3095549" cy="6437660"/>
          </a:xfrm>
          <a:prstGeom prst="rect">
            <a:avLst/>
          </a:prstGeom>
          <a:noFill/>
        </p:spPr>
        <p:txBody>
          <a:bodyPr wrap="square" rtlCol="0">
            <a:spAutoFit/>
          </a:bodyPr>
          <a:lstStyle/>
          <a:p>
            <a:r>
              <a:rPr lang="en-GB" sz="900" dirty="0">
                <a:solidFill>
                  <a:srgbClr val="000000"/>
                </a:solidFill>
                <a:effectLst/>
                <a:latin typeface="Arial" panose="020B0604020202020204" pitchFamily="34" charset="0"/>
                <a:ea typeface="Calibri" panose="020F0502020204030204" pitchFamily="34" charset="0"/>
              </a:rPr>
              <a:t> </a:t>
            </a:r>
          </a:p>
          <a:p>
            <a:pPr>
              <a:lnSpc>
                <a:spcPts val="1000"/>
              </a:lnSpc>
              <a:spcAft>
                <a:spcPts val="800"/>
              </a:spcAft>
            </a:pPr>
            <a:r>
              <a:rPr lang="en-GB" sz="1000" dirty="0">
                <a:latin typeface="Arial" panose="020B0604020202020204" pitchFamily="34" charset="0"/>
                <a:cs typeface="Arial" panose="020B0604020202020204" pitchFamily="34" charset="0"/>
              </a:rPr>
              <a:t>a valid reason not to. If you have a solicitor they</a:t>
            </a:r>
            <a:br>
              <a:rPr lang="en-GB" sz="1000" dirty="0">
                <a:latin typeface="Arial" panose="020B0604020202020204" pitchFamily="34" charset="0"/>
                <a:cs typeface="Arial" panose="020B0604020202020204" pitchFamily="34" charset="0"/>
              </a:rPr>
            </a:br>
            <a:r>
              <a:rPr lang="en-GB" sz="1000" dirty="0">
                <a:latin typeface="Arial" panose="020B0604020202020204" pitchFamily="34" charset="0"/>
                <a:cs typeface="Arial" panose="020B0604020202020204" pitchFamily="34" charset="0"/>
              </a:rPr>
              <a:t>should be allowed to see all the information relating to your detention.</a:t>
            </a:r>
          </a:p>
          <a:p>
            <a:pPr>
              <a:lnSpc>
                <a:spcPts val="1000"/>
              </a:lnSpc>
              <a:spcAft>
                <a:spcPts val="800"/>
              </a:spcAft>
            </a:pPr>
            <a:r>
              <a:rPr lang="en-GB" sz="1000" dirty="0">
                <a:latin typeface="Arial" panose="020B0604020202020204" pitchFamily="34" charset="0"/>
                <a:cs typeface="Arial" panose="020B0604020202020204" pitchFamily="34" charset="0"/>
              </a:rPr>
              <a:t>You should be provided with this information in good time before the review meeting so that you, and your legal representative if you have one, have the opportunity to consider it and prepare for the review meeting.</a:t>
            </a:r>
          </a:p>
          <a:p>
            <a:pPr>
              <a:lnSpc>
                <a:spcPts val="1000"/>
              </a:lnSpc>
              <a:spcAft>
                <a:spcPts val="800"/>
              </a:spcAft>
            </a:pPr>
            <a:r>
              <a:rPr lang="en-GB" sz="1000" b="1" dirty="0">
                <a:solidFill>
                  <a:srgbClr val="005EB8"/>
                </a:solidFill>
                <a:latin typeface="Arial" panose="020B0604020202020204" pitchFamily="34" charset="0"/>
                <a:cs typeface="Arial" panose="020B0604020202020204" pitchFamily="34" charset="0"/>
              </a:rPr>
              <a:t>What happens at an </a:t>
            </a:r>
            <a:r>
              <a:rPr lang="en-GB" sz="10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Associate Hospital </a:t>
            </a:r>
            <a:r>
              <a:rPr lang="en-GB" sz="1000" b="1" dirty="0">
                <a:solidFill>
                  <a:srgbClr val="005EB8"/>
                </a:solidFill>
                <a:latin typeface="Arial" panose="020B0604020202020204" pitchFamily="34" charset="0"/>
                <a:ea typeface="Calibri" panose="020F0502020204030204" pitchFamily="34" charset="0"/>
                <a:cs typeface="Arial" panose="020B0604020202020204" pitchFamily="34" charset="0"/>
              </a:rPr>
              <a:t>M</a:t>
            </a:r>
            <a:r>
              <a:rPr lang="en-GB" sz="10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anager</a:t>
            </a:r>
            <a:r>
              <a:rPr lang="en-GB" sz="1000" b="1" dirty="0">
                <a:solidFill>
                  <a:srgbClr val="005EB8"/>
                </a:solidFill>
                <a:latin typeface="Arial" panose="020B0604020202020204" pitchFamily="34" charset="0"/>
                <a:cs typeface="Arial" panose="020B0604020202020204" pitchFamily="34" charset="0"/>
              </a:rPr>
              <a:t>s’ review?</a:t>
            </a:r>
            <a:br>
              <a:rPr lang="en-GB" sz="1000" b="1" dirty="0">
                <a:solidFill>
                  <a:srgbClr val="005EB8"/>
                </a:solidFill>
                <a:latin typeface="Arial" panose="020B0604020202020204" pitchFamily="34" charset="0"/>
                <a:cs typeface="Arial" panose="020B0604020202020204" pitchFamily="34" charset="0"/>
              </a:rPr>
            </a:br>
            <a:r>
              <a:rPr lang="en-GB" sz="1000" b="1" dirty="0">
                <a:solidFill>
                  <a:srgbClr val="005EB8"/>
                </a:solidFill>
                <a:latin typeface="Arial" panose="020B0604020202020204" pitchFamily="34" charset="0"/>
                <a:cs typeface="Arial" panose="020B0604020202020204" pitchFamily="34" charset="0"/>
              </a:rPr>
              <a:t> </a:t>
            </a:r>
            <a:br>
              <a:rPr lang="en-GB" sz="1000" b="1" dirty="0">
                <a:solidFill>
                  <a:srgbClr val="005EB8"/>
                </a:solidFill>
                <a:latin typeface="Arial" panose="020B0604020202020204" pitchFamily="34" charset="0"/>
                <a:cs typeface="Arial" panose="020B0604020202020204" pitchFamily="34" charset="0"/>
              </a:rPr>
            </a:br>
            <a:r>
              <a:rPr lang="en-GB" sz="1000" dirty="0">
                <a:latin typeface="Arial" panose="020B0604020202020204" pitchFamily="34" charset="0"/>
                <a:cs typeface="Arial" panose="020B0604020202020204" pitchFamily="34" charset="0"/>
              </a:rPr>
              <a:t>An AHMs' review is held in a separate room on the Ward or Unit, or it may be remote via video link. </a:t>
            </a:r>
          </a:p>
          <a:p>
            <a:pPr>
              <a:lnSpc>
                <a:spcPts val="1000"/>
              </a:lnSpc>
              <a:spcAft>
                <a:spcPts val="800"/>
              </a:spcAft>
            </a:pPr>
            <a:r>
              <a:rPr lang="en-GB" sz="1000" dirty="0">
                <a:latin typeface="Arial" panose="020B0604020202020204" pitchFamily="34" charset="0"/>
                <a:cs typeface="Arial" panose="020B0604020202020204" pitchFamily="34" charset="0"/>
              </a:rPr>
              <a:t>Apart from yourself the following people will usually be there: </a:t>
            </a:r>
          </a:p>
          <a:p>
            <a:pPr marL="171450" lvl="0" indent="-171450">
              <a:lnSpc>
                <a:spcPts val="1000"/>
              </a:lnSpc>
              <a:buFont typeface="Arial" panose="020B0604020202020204" pitchFamily="34" charset="0"/>
              <a:buChar char="•"/>
            </a:pPr>
            <a:r>
              <a:rPr lang="en-GB" sz="1000" dirty="0">
                <a:latin typeface="Arial" panose="020B0604020202020204" pitchFamily="34" charset="0"/>
                <a:cs typeface="Arial" panose="020B0604020202020204" pitchFamily="34" charset="0"/>
              </a:rPr>
              <a:t>The panel of three Associate Hospital Managers </a:t>
            </a:r>
          </a:p>
          <a:p>
            <a:pPr marL="171450" lvl="0" indent="-171450">
              <a:lnSpc>
                <a:spcPts val="1000"/>
              </a:lnSpc>
              <a:buFont typeface="Arial" panose="020B0604020202020204" pitchFamily="34" charset="0"/>
              <a:buChar char="•"/>
            </a:pPr>
            <a:r>
              <a:rPr lang="en-GB" sz="1000" dirty="0">
                <a:latin typeface="Arial" panose="020B0604020202020204" pitchFamily="34" charset="0"/>
                <a:cs typeface="Arial" panose="020B0604020202020204" pitchFamily="34" charset="0"/>
              </a:rPr>
              <a:t>Your responsible clinician (Doctor)</a:t>
            </a:r>
          </a:p>
          <a:p>
            <a:pPr marL="171450" lvl="0" indent="-171450">
              <a:lnSpc>
                <a:spcPts val="1000"/>
              </a:lnSpc>
              <a:buFont typeface="Arial" panose="020B0604020202020204" pitchFamily="34" charset="0"/>
              <a:buChar char="•"/>
            </a:pPr>
            <a:r>
              <a:rPr lang="en-GB" sz="1000" dirty="0">
                <a:latin typeface="Arial" panose="020B0604020202020204" pitchFamily="34" charset="0"/>
                <a:cs typeface="Arial" panose="020B0604020202020204" pitchFamily="34" charset="0"/>
              </a:rPr>
              <a:t>A nurse from the ward (if inpatient)</a:t>
            </a:r>
          </a:p>
          <a:p>
            <a:pPr marL="171450" lvl="0" indent="-171450">
              <a:lnSpc>
                <a:spcPts val="1000"/>
              </a:lnSpc>
              <a:buFont typeface="Arial" panose="020B0604020202020204" pitchFamily="34" charset="0"/>
              <a:buChar char="•"/>
            </a:pPr>
            <a:r>
              <a:rPr lang="en-GB" sz="1000" dirty="0">
                <a:latin typeface="Arial" panose="020B0604020202020204" pitchFamily="34" charset="0"/>
                <a:cs typeface="Arial" panose="020B0604020202020204" pitchFamily="34" charset="0"/>
              </a:rPr>
              <a:t>A social worker or other healthcare professional involved in your care</a:t>
            </a:r>
          </a:p>
          <a:p>
            <a:pPr>
              <a:lnSpc>
                <a:spcPts val="1000"/>
              </a:lnSpc>
              <a:spcAft>
                <a:spcPts val="800"/>
              </a:spcAft>
            </a:pPr>
            <a:br>
              <a:rPr lang="en-GB" sz="1000" dirty="0">
                <a:latin typeface="Arial" panose="020B0604020202020204" pitchFamily="34" charset="0"/>
                <a:cs typeface="Arial" panose="020B0604020202020204" pitchFamily="34" charset="0"/>
              </a:rPr>
            </a:br>
            <a:r>
              <a:rPr lang="en-GB" sz="1000" dirty="0">
                <a:latin typeface="Arial" panose="020B0604020202020204" pitchFamily="34" charset="0"/>
                <a:cs typeface="Arial" panose="020B0604020202020204" pitchFamily="34" charset="0"/>
              </a:rPr>
              <a:t>You can have someone there to support you, for example: solicitor, relative, friend, carer or </a:t>
            </a:r>
            <a:r>
              <a:rPr lang="en-GB" sz="1000" dirty="0">
                <a:solidFill>
                  <a:srgbClr val="005EB8"/>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advocate</a:t>
            </a:r>
            <a:r>
              <a:rPr lang="en-GB" sz="1000" dirty="0">
                <a:solidFill>
                  <a:srgbClr val="005EB8"/>
                </a:solidFill>
                <a:latin typeface="Arial" panose="020B0604020202020204" pitchFamily="34" charset="0"/>
                <a:cs typeface="Arial" panose="020B0604020202020204" pitchFamily="34" charset="0"/>
              </a:rPr>
              <a:t>. </a:t>
            </a:r>
          </a:p>
          <a:p>
            <a:pPr>
              <a:lnSpc>
                <a:spcPts val="1000"/>
              </a:lnSpc>
              <a:spcAft>
                <a:spcPts val="800"/>
              </a:spcAft>
            </a:pPr>
            <a:r>
              <a:rPr lang="en-GB" sz="1000" dirty="0">
                <a:latin typeface="Arial" panose="020B0604020202020204" pitchFamily="34" charset="0"/>
                <a:cs typeface="Arial" panose="020B0604020202020204" pitchFamily="34" charset="0"/>
              </a:rPr>
              <a:t>During the review your responsible clinician and other professionals will be asked to give their views on whether keeping you on the section or a Community Treatment Order is justified and to give reasons. You will then have a chance to speak (this is as well as having the opportunity to speak to the panel alone before the review). </a:t>
            </a:r>
          </a:p>
          <a:p>
            <a:pPr>
              <a:lnSpc>
                <a:spcPts val="1000"/>
              </a:lnSpc>
              <a:spcAft>
                <a:spcPts val="750"/>
              </a:spcAft>
            </a:pPr>
            <a:r>
              <a:rPr lang="en-GB" sz="1000" dirty="0">
                <a:latin typeface="Arial" panose="020B0604020202020204" pitchFamily="34" charset="0"/>
                <a:cs typeface="Arial" panose="020B0604020202020204" pitchFamily="34" charset="0"/>
              </a:rPr>
              <a:t>At the end of the review the Associate Hospital Managers will decide if you should stay on your section or be discharged. All 3 of them have to agree in order for you to be discharged. Usually they will tell you their decision at the end of the review. They may occasionally need to consider adjourning the </a:t>
            </a:r>
            <a:r>
              <a:rPr lang="en-GB" sz="1000" dirty="0">
                <a:latin typeface="Arial Nova" panose="020B0504020202020204" pitchFamily="34" charset="0"/>
                <a:cs typeface="Arial" panose="020B0604020202020204" pitchFamily="34" charset="0"/>
              </a:rPr>
              <a:t>review  so that they can ask for more medical or other professional advice.</a:t>
            </a:r>
          </a:p>
          <a:p>
            <a:pPr>
              <a:lnSpc>
                <a:spcPts val="1000"/>
              </a:lnSpc>
              <a:spcAft>
                <a:spcPts val="750"/>
              </a:spcAft>
            </a:pPr>
            <a:r>
              <a:rPr lang="en-GB" sz="1000" dirty="0">
                <a:latin typeface="Arial Nova" panose="020B0504020202020204" pitchFamily="34" charset="0"/>
                <a:cs typeface="Arial" panose="020B0604020202020204" pitchFamily="34" charset="0"/>
              </a:rPr>
              <a:t>If they decide not to discharge you they will give their reasons to you both verbally and in writing.</a:t>
            </a:r>
            <a:endParaRPr lang="en-GB" sz="1000" b="1" dirty="0">
              <a:solidFill>
                <a:srgbClr val="005EB8"/>
              </a:solidFill>
              <a:effectLst/>
              <a:latin typeface="Arial Nova" panose="020B0504020202020204" pitchFamily="34" charset="0"/>
              <a:ea typeface="Calibri" panose="020F0502020204030204" pitchFamily="34" charset="0"/>
              <a:cs typeface="Times New Roman" panose="02020603050405020304" pitchFamily="18" charset="0"/>
            </a:endParaRPr>
          </a:p>
          <a:p>
            <a:pPr>
              <a:lnSpc>
                <a:spcPts val="1000"/>
              </a:lnSpc>
              <a:spcAft>
                <a:spcPts val="800"/>
              </a:spcAft>
            </a:pP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9600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1364</Words>
  <Application>Microsoft Office PowerPoint</Application>
  <PresentationFormat>A4 Paper (210x297 mm)</PresentationFormat>
  <Paragraphs>93</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Nova</vt:lpstr>
      <vt:lpstr>Calibri</vt:lpstr>
      <vt:lpstr>Frutiger LT Std 55 Roman</vt:lpstr>
      <vt:lpstr>Symbol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NOLAN, Michelle (HUMBER TEACHING NHS FOUNDATION TRUST)</cp:lastModifiedBy>
  <cp:revision>19</cp:revision>
  <dcterms:created xsi:type="dcterms:W3CDTF">2021-01-12T21:56:40Z</dcterms:created>
  <dcterms:modified xsi:type="dcterms:W3CDTF">2022-11-24T17:09:28Z</dcterms:modified>
</cp:coreProperties>
</file>