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5329238" cy="7561263"/>
  <p:notesSz cx="6858000" cy="9144000"/>
  <p:defaultTextStyle>
    <a:defPPr>
      <a:defRPr lang="en-US"/>
    </a:defPPr>
    <a:lvl1pPr marL="0" algn="l" defTabSz="736549" rtl="0" eaLnBrk="1" latinLnBrk="0" hangingPunct="1">
      <a:defRPr sz="1400" kern="1200">
        <a:solidFill>
          <a:schemeClr val="tx1"/>
        </a:solidFill>
        <a:latin typeface="+mn-lt"/>
        <a:ea typeface="+mn-ea"/>
        <a:cs typeface="+mn-cs"/>
      </a:defRPr>
    </a:lvl1pPr>
    <a:lvl2pPr marL="368275" algn="l" defTabSz="736549" rtl="0" eaLnBrk="1" latinLnBrk="0" hangingPunct="1">
      <a:defRPr sz="1400" kern="1200">
        <a:solidFill>
          <a:schemeClr val="tx1"/>
        </a:solidFill>
        <a:latin typeface="+mn-lt"/>
        <a:ea typeface="+mn-ea"/>
        <a:cs typeface="+mn-cs"/>
      </a:defRPr>
    </a:lvl2pPr>
    <a:lvl3pPr marL="736549" algn="l" defTabSz="736549" rtl="0" eaLnBrk="1" latinLnBrk="0" hangingPunct="1">
      <a:defRPr sz="1400" kern="1200">
        <a:solidFill>
          <a:schemeClr val="tx1"/>
        </a:solidFill>
        <a:latin typeface="+mn-lt"/>
        <a:ea typeface="+mn-ea"/>
        <a:cs typeface="+mn-cs"/>
      </a:defRPr>
    </a:lvl3pPr>
    <a:lvl4pPr marL="1104824" algn="l" defTabSz="736549" rtl="0" eaLnBrk="1" latinLnBrk="0" hangingPunct="1">
      <a:defRPr sz="1400" kern="1200">
        <a:solidFill>
          <a:schemeClr val="tx1"/>
        </a:solidFill>
        <a:latin typeface="+mn-lt"/>
        <a:ea typeface="+mn-ea"/>
        <a:cs typeface="+mn-cs"/>
      </a:defRPr>
    </a:lvl4pPr>
    <a:lvl5pPr marL="1473098" algn="l" defTabSz="736549" rtl="0" eaLnBrk="1" latinLnBrk="0" hangingPunct="1">
      <a:defRPr sz="1400" kern="1200">
        <a:solidFill>
          <a:schemeClr val="tx1"/>
        </a:solidFill>
        <a:latin typeface="+mn-lt"/>
        <a:ea typeface="+mn-ea"/>
        <a:cs typeface="+mn-cs"/>
      </a:defRPr>
    </a:lvl5pPr>
    <a:lvl6pPr marL="1841373" algn="l" defTabSz="736549" rtl="0" eaLnBrk="1" latinLnBrk="0" hangingPunct="1">
      <a:defRPr sz="1400" kern="1200">
        <a:solidFill>
          <a:schemeClr val="tx1"/>
        </a:solidFill>
        <a:latin typeface="+mn-lt"/>
        <a:ea typeface="+mn-ea"/>
        <a:cs typeface="+mn-cs"/>
      </a:defRPr>
    </a:lvl6pPr>
    <a:lvl7pPr marL="2209648" algn="l" defTabSz="736549" rtl="0" eaLnBrk="1" latinLnBrk="0" hangingPunct="1">
      <a:defRPr sz="1400" kern="1200">
        <a:solidFill>
          <a:schemeClr val="tx1"/>
        </a:solidFill>
        <a:latin typeface="+mn-lt"/>
        <a:ea typeface="+mn-ea"/>
        <a:cs typeface="+mn-cs"/>
      </a:defRPr>
    </a:lvl7pPr>
    <a:lvl8pPr marL="2577922" algn="l" defTabSz="736549" rtl="0" eaLnBrk="1" latinLnBrk="0" hangingPunct="1">
      <a:defRPr sz="1400" kern="1200">
        <a:solidFill>
          <a:schemeClr val="tx1"/>
        </a:solidFill>
        <a:latin typeface="+mn-lt"/>
        <a:ea typeface="+mn-ea"/>
        <a:cs typeface="+mn-cs"/>
      </a:defRPr>
    </a:lvl8pPr>
    <a:lvl9pPr marL="2946197" algn="l" defTabSz="736549"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167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5563"/>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07" autoAdjust="0"/>
    <p:restoredTop sz="94660"/>
  </p:normalViewPr>
  <p:slideViewPr>
    <p:cSldViewPr>
      <p:cViewPr varScale="1">
        <p:scale>
          <a:sx n="98" d="100"/>
          <a:sy n="98" d="100"/>
        </p:scale>
        <p:origin x="3246" y="90"/>
      </p:cViewPr>
      <p:guideLst>
        <p:guide orient="horz" pos="2382"/>
        <p:guide pos="167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99693" y="2348892"/>
            <a:ext cx="4529853" cy="1620771"/>
          </a:xfrm>
        </p:spPr>
        <p:txBody>
          <a:bodyPr/>
          <a:lstStyle/>
          <a:p>
            <a:r>
              <a:rPr lang="en-US"/>
              <a:t>Click to edit Master title style</a:t>
            </a:r>
            <a:endParaRPr lang="en-GB"/>
          </a:p>
        </p:txBody>
      </p:sp>
      <p:sp>
        <p:nvSpPr>
          <p:cNvPr id="3" name="Subtitle 2"/>
          <p:cNvSpPr>
            <a:spLocks noGrp="1"/>
          </p:cNvSpPr>
          <p:nvPr>
            <p:ph type="subTitle" idx="1"/>
          </p:nvPr>
        </p:nvSpPr>
        <p:spPr>
          <a:xfrm>
            <a:off x="799386" y="4284716"/>
            <a:ext cx="3730467" cy="1932322"/>
          </a:xfrm>
        </p:spPr>
        <p:txBody>
          <a:bodyPr/>
          <a:lstStyle>
            <a:lvl1pPr marL="0" indent="0" algn="ctr">
              <a:buNone/>
              <a:defRPr>
                <a:solidFill>
                  <a:schemeClr val="tx1">
                    <a:tint val="75000"/>
                  </a:schemeClr>
                </a:solidFill>
              </a:defRPr>
            </a:lvl1pPr>
            <a:lvl2pPr marL="368275" indent="0" algn="ctr">
              <a:buNone/>
              <a:defRPr>
                <a:solidFill>
                  <a:schemeClr val="tx1">
                    <a:tint val="75000"/>
                  </a:schemeClr>
                </a:solidFill>
              </a:defRPr>
            </a:lvl2pPr>
            <a:lvl3pPr marL="736549" indent="0" algn="ctr">
              <a:buNone/>
              <a:defRPr>
                <a:solidFill>
                  <a:schemeClr val="tx1">
                    <a:tint val="75000"/>
                  </a:schemeClr>
                </a:solidFill>
              </a:defRPr>
            </a:lvl3pPr>
            <a:lvl4pPr marL="1104824" indent="0" algn="ctr">
              <a:buNone/>
              <a:defRPr>
                <a:solidFill>
                  <a:schemeClr val="tx1">
                    <a:tint val="75000"/>
                  </a:schemeClr>
                </a:solidFill>
              </a:defRPr>
            </a:lvl4pPr>
            <a:lvl5pPr marL="1473098" indent="0" algn="ctr">
              <a:buNone/>
              <a:defRPr>
                <a:solidFill>
                  <a:schemeClr val="tx1">
                    <a:tint val="75000"/>
                  </a:schemeClr>
                </a:solidFill>
              </a:defRPr>
            </a:lvl5pPr>
            <a:lvl6pPr marL="1841373" indent="0" algn="ctr">
              <a:buNone/>
              <a:defRPr>
                <a:solidFill>
                  <a:schemeClr val="tx1">
                    <a:tint val="75000"/>
                  </a:schemeClr>
                </a:solidFill>
              </a:defRPr>
            </a:lvl6pPr>
            <a:lvl7pPr marL="2209648" indent="0" algn="ctr">
              <a:buNone/>
              <a:defRPr>
                <a:solidFill>
                  <a:schemeClr val="tx1">
                    <a:tint val="75000"/>
                  </a:schemeClr>
                </a:solidFill>
              </a:defRPr>
            </a:lvl7pPr>
            <a:lvl8pPr marL="2577922" indent="0" algn="ctr">
              <a:buNone/>
              <a:defRPr>
                <a:solidFill>
                  <a:schemeClr val="tx1">
                    <a:tint val="75000"/>
                  </a:schemeClr>
                </a:solidFill>
              </a:defRPr>
            </a:lvl8pPr>
            <a:lvl9pPr marL="2946197"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FA3870C-0599-4A4D-ACF3-55E01274DE67}" type="datetimeFigureOut">
              <a:rPr lang="en-GB" smtClean="0"/>
              <a:t>14/04/2023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2619048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A3870C-0599-4A4D-ACF3-55E01274DE67}" type="datetimeFigureOut">
              <a:rPr lang="en-GB" smtClean="0"/>
              <a:t>14/04/2023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4062977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95693" y="234540"/>
            <a:ext cx="990906" cy="50145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20201" y="234540"/>
            <a:ext cx="2886670" cy="50145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A3870C-0599-4A4D-ACF3-55E01274DE67}" type="datetimeFigureOut">
              <a:rPr lang="en-GB" smtClean="0"/>
              <a:t>14/04/2023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2765461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A3870C-0599-4A4D-ACF3-55E01274DE67}" type="datetimeFigureOut">
              <a:rPr lang="en-GB" smtClean="0"/>
              <a:t>14/04/2023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4176051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20972" y="4858812"/>
            <a:ext cx="4529853" cy="1501751"/>
          </a:xfrm>
        </p:spPr>
        <p:txBody>
          <a:bodyPr anchor="t"/>
          <a:lstStyle>
            <a:lvl1pPr algn="l">
              <a:defRPr sz="3200" b="1" cap="all"/>
            </a:lvl1pPr>
          </a:lstStyle>
          <a:p>
            <a:r>
              <a:rPr lang="en-US"/>
              <a:t>Click to edit Master title style</a:t>
            </a:r>
            <a:endParaRPr lang="en-GB"/>
          </a:p>
        </p:txBody>
      </p:sp>
      <p:sp>
        <p:nvSpPr>
          <p:cNvPr id="3" name="Text Placeholder 2"/>
          <p:cNvSpPr>
            <a:spLocks noGrp="1"/>
          </p:cNvSpPr>
          <p:nvPr>
            <p:ph type="body" idx="1"/>
          </p:nvPr>
        </p:nvSpPr>
        <p:spPr>
          <a:xfrm>
            <a:off x="420972" y="3204787"/>
            <a:ext cx="4529853" cy="1654025"/>
          </a:xfrm>
        </p:spPr>
        <p:txBody>
          <a:bodyPr anchor="b"/>
          <a:lstStyle>
            <a:lvl1pPr marL="0" indent="0">
              <a:buNone/>
              <a:defRPr sz="1600">
                <a:solidFill>
                  <a:schemeClr val="tx1">
                    <a:tint val="75000"/>
                  </a:schemeClr>
                </a:solidFill>
              </a:defRPr>
            </a:lvl1pPr>
            <a:lvl2pPr marL="368275" indent="0">
              <a:buNone/>
              <a:defRPr sz="1400">
                <a:solidFill>
                  <a:schemeClr val="tx1">
                    <a:tint val="75000"/>
                  </a:schemeClr>
                </a:solidFill>
              </a:defRPr>
            </a:lvl2pPr>
            <a:lvl3pPr marL="736549" indent="0">
              <a:buNone/>
              <a:defRPr sz="1300">
                <a:solidFill>
                  <a:schemeClr val="tx1">
                    <a:tint val="75000"/>
                  </a:schemeClr>
                </a:solidFill>
              </a:defRPr>
            </a:lvl3pPr>
            <a:lvl4pPr marL="1104824" indent="0">
              <a:buNone/>
              <a:defRPr sz="1100">
                <a:solidFill>
                  <a:schemeClr val="tx1">
                    <a:tint val="75000"/>
                  </a:schemeClr>
                </a:solidFill>
              </a:defRPr>
            </a:lvl4pPr>
            <a:lvl5pPr marL="1473098" indent="0">
              <a:buNone/>
              <a:defRPr sz="1100">
                <a:solidFill>
                  <a:schemeClr val="tx1">
                    <a:tint val="75000"/>
                  </a:schemeClr>
                </a:solidFill>
              </a:defRPr>
            </a:lvl5pPr>
            <a:lvl6pPr marL="1841373" indent="0">
              <a:buNone/>
              <a:defRPr sz="1100">
                <a:solidFill>
                  <a:schemeClr val="tx1">
                    <a:tint val="75000"/>
                  </a:schemeClr>
                </a:solidFill>
              </a:defRPr>
            </a:lvl6pPr>
            <a:lvl7pPr marL="2209648" indent="0">
              <a:buNone/>
              <a:defRPr sz="1100">
                <a:solidFill>
                  <a:schemeClr val="tx1">
                    <a:tint val="75000"/>
                  </a:schemeClr>
                </a:solidFill>
              </a:defRPr>
            </a:lvl7pPr>
            <a:lvl8pPr marL="2577922" indent="0">
              <a:buNone/>
              <a:defRPr sz="1100">
                <a:solidFill>
                  <a:schemeClr val="tx1">
                    <a:tint val="75000"/>
                  </a:schemeClr>
                </a:solidFill>
              </a:defRPr>
            </a:lvl8pPr>
            <a:lvl9pPr marL="2946197" indent="0">
              <a:buNone/>
              <a:defRPr sz="1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A3870C-0599-4A4D-ACF3-55E01274DE67}" type="datetimeFigureOut">
              <a:rPr lang="en-GB" smtClean="0"/>
              <a:t>14/04/2023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2812692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20202" y="1370480"/>
            <a:ext cx="1938325" cy="3878648"/>
          </a:xfrm>
        </p:spPr>
        <p:txBody>
          <a:bodyPr/>
          <a:lstStyle>
            <a:lvl1pPr>
              <a:defRPr sz="23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247347" y="1370480"/>
            <a:ext cx="1939251" cy="3878648"/>
          </a:xfrm>
        </p:spPr>
        <p:txBody>
          <a:bodyPr/>
          <a:lstStyle>
            <a:lvl1pPr>
              <a:defRPr sz="23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FA3870C-0599-4A4D-ACF3-55E01274DE67}" type="datetimeFigureOut">
              <a:rPr lang="en-GB" smtClean="0"/>
              <a:t>14/04/2023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3891294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6462" y="302802"/>
            <a:ext cx="4796314" cy="126021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266462" y="1692533"/>
            <a:ext cx="2354672" cy="705367"/>
          </a:xfrm>
        </p:spPr>
        <p:txBody>
          <a:bodyPr anchor="b"/>
          <a:lstStyle>
            <a:lvl1pPr marL="0" indent="0">
              <a:buNone/>
              <a:defRPr sz="1900" b="1"/>
            </a:lvl1pPr>
            <a:lvl2pPr marL="368275" indent="0">
              <a:buNone/>
              <a:defRPr sz="1600" b="1"/>
            </a:lvl2pPr>
            <a:lvl3pPr marL="736549" indent="0">
              <a:buNone/>
              <a:defRPr sz="1400" b="1"/>
            </a:lvl3pPr>
            <a:lvl4pPr marL="1104824" indent="0">
              <a:buNone/>
              <a:defRPr sz="1300" b="1"/>
            </a:lvl4pPr>
            <a:lvl5pPr marL="1473098" indent="0">
              <a:buNone/>
              <a:defRPr sz="1300" b="1"/>
            </a:lvl5pPr>
            <a:lvl6pPr marL="1841373" indent="0">
              <a:buNone/>
              <a:defRPr sz="1300" b="1"/>
            </a:lvl6pPr>
            <a:lvl7pPr marL="2209648" indent="0">
              <a:buNone/>
              <a:defRPr sz="1300" b="1"/>
            </a:lvl7pPr>
            <a:lvl8pPr marL="2577922" indent="0">
              <a:buNone/>
              <a:defRPr sz="1300" b="1"/>
            </a:lvl8pPr>
            <a:lvl9pPr marL="2946197" indent="0">
              <a:buNone/>
              <a:defRPr sz="1300" b="1"/>
            </a:lvl9pPr>
          </a:lstStyle>
          <a:p>
            <a:pPr lvl="0"/>
            <a:r>
              <a:rPr lang="en-US"/>
              <a:t>Click to edit Master text styles</a:t>
            </a:r>
          </a:p>
        </p:txBody>
      </p:sp>
      <p:sp>
        <p:nvSpPr>
          <p:cNvPr id="4" name="Content Placeholder 3"/>
          <p:cNvSpPr>
            <a:spLocks noGrp="1"/>
          </p:cNvSpPr>
          <p:nvPr>
            <p:ph sz="half" idx="2"/>
          </p:nvPr>
        </p:nvSpPr>
        <p:spPr>
          <a:xfrm>
            <a:off x="266462" y="2397900"/>
            <a:ext cx="2354672" cy="4356478"/>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2707180" y="1692533"/>
            <a:ext cx="2355597" cy="705367"/>
          </a:xfrm>
        </p:spPr>
        <p:txBody>
          <a:bodyPr anchor="b"/>
          <a:lstStyle>
            <a:lvl1pPr marL="0" indent="0">
              <a:buNone/>
              <a:defRPr sz="1900" b="1"/>
            </a:lvl1pPr>
            <a:lvl2pPr marL="368275" indent="0">
              <a:buNone/>
              <a:defRPr sz="1600" b="1"/>
            </a:lvl2pPr>
            <a:lvl3pPr marL="736549" indent="0">
              <a:buNone/>
              <a:defRPr sz="1400" b="1"/>
            </a:lvl3pPr>
            <a:lvl4pPr marL="1104824" indent="0">
              <a:buNone/>
              <a:defRPr sz="1300" b="1"/>
            </a:lvl4pPr>
            <a:lvl5pPr marL="1473098" indent="0">
              <a:buNone/>
              <a:defRPr sz="1300" b="1"/>
            </a:lvl5pPr>
            <a:lvl6pPr marL="1841373" indent="0">
              <a:buNone/>
              <a:defRPr sz="1300" b="1"/>
            </a:lvl6pPr>
            <a:lvl7pPr marL="2209648" indent="0">
              <a:buNone/>
              <a:defRPr sz="1300" b="1"/>
            </a:lvl7pPr>
            <a:lvl8pPr marL="2577922" indent="0">
              <a:buNone/>
              <a:defRPr sz="1300" b="1"/>
            </a:lvl8pPr>
            <a:lvl9pPr marL="2946197" indent="0">
              <a:buNone/>
              <a:defRPr sz="1300" b="1"/>
            </a:lvl9pPr>
          </a:lstStyle>
          <a:p>
            <a:pPr lvl="0"/>
            <a:r>
              <a:rPr lang="en-US"/>
              <a:t>Click to edit Master text styles</a:t>
            </a:r>
          </a:p>
        </p:txBody>
      </p:sp>
      <p:sp>
        <p:nvSpPr>
          <p:cNvPr id="6" name="Content Placeholder 5"/>
          <p:cNvSpPr>
            <a:spLocks noGrp="1"/>
          </p:cNvSpPr>
          <p:nvPr>
            <p:ph sz="quarter" idx="4"/>
          </p:nvPr>
        </p:nvSpPr>
        <p:spPr>
          <a:xfrm>
            <a:off x="2707180" y="2397900"/>
            <a:ext cx="2355597" cy="4356478"/>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FA3870C-0599-4A4D-ACF3-55E01274DE67}" type="datetimeFigureOut">
              <a:rPr lang="en-GB" smtClean="0"/>
              <a:t>14/04/2023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3513773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FA3870C-0599-4A4D-ACF3-55E01274DE67}" type="datetimeFigureOut">
              <a:rPr lang="en-GB" smtClean="0"/>
              <a:t>14/04/2023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3056816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A3870C-0599-4A4D-ACF3-55E01274DE67}" type="datetimeFigureOut">
              <a:rPr lang="en-GB" smtClean="0"/>
              <a:t>14/04/2023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1134576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6463" y="301051"/>
            <a:ext cx="1753282" cy="1281214"/>
          </a:xfrm>
        </p:spPr>
        <p:txBody>
          <a:bodyPr anchor="b"/>
          <a:lstStyle>
            <a:lvl1pPr algn="l">
              <a:defRPr sz="1600" b="1"/>
            </a:lvl1pPr>
          </a:lstStyle>
          <a:p>
            <a:r>
              <a:rPr lang="en-US"/>
              <a:t>Click to edit Master title style</a:t>
            </a:r>
            <a:endParaRPr lang="en-GB"/>
          </a:p>
        </p:txBody>
      </p:sp>
      <p:sp>
        <p:nvSpPr>
          <p:cNvPr id="3" name="Content Placeholder 2"/>
          <p:cNvSpPr>
            <a:spLocks noGrp="1"/>
          </p:cNvSpPr>
          <p:nvPr>
            <p:ph idx="1"/>
          </p:nvPr>
        </p:nvSpPr>
        <p:spPr>
          <a:xfrm>
            <a:off x="2083584" y="301051"/>
            <a:ext cx="2979192" cy="6453329"/>
          </a:xfrm>
        </p:spPr>
        <p:txBody>
          <a:bodyPr/>
          <a:lstStyle>
            <a:lvl1pPr>
              <a:defRPr sz="2600"/>
            </a:lvl1pPr>
            <a:lvl2pPr>
              <a:defRPr sz="23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266463" y="1582266"/>
            <a:ext cx="1753282" cy="5172114"/>
          </a:xfrm>
        </p:spPr>
        <p:txBody>
          <a:bodyPr/>
          <a:lstStyle>
            <a:lvl1pPr marL="0" indent="0">
              <a:buNone/>
              <a:defRPr sz="1100"/>
            </a:lvl1pPr>
            <a:lvl2pPr marL="368275" indent="0">
              <a:buNone/>
              <a:defRPr sz="1000"/>
            </a:lvl2pPr>
            <a:lvl3pPr marL="736549" indent="0">
              <a:buNone/>
              <a:defRPr sz="800"/>
            </a:lvl3pPr>
            <a:lvl4pPr marL="1104824" indent="0">
              <a:buNone/>
              <a:defRPr sz="700"/>
            </a:lvl4pPr>
            <a:lvl5pPr marL="1473098" indent="0">
              <a:buNone/>
              <a:defRPr sz="700"/>
            </a:lvl5pPr>
            <a:lvl6pPr marL="1841373" indent="0">
              <a:buNone/>
              <a:defRPr sz="700"/>
            </a:lvl6pPr>
            <a:lvl7pPr marL="2209648" indent="0">
              <a:buNone/>
              <a:defRPr sz="700"/>
            </a:lvl7pPr>
            <a:lvl8pPr marL="2577922" indent="0">
              <a:buNone/>
              <a:defRPr sz="700"/>
            </a:lvl8pPr>
            <a:lvl9pPr marL="2946197" indent="0">
              <a:buNone/>
              <a:defRPr sz="700"/>
            </a:lvl9pPr>
          </a:lstStyle>
          <a:p>
            <a:pPr lvl="0"/>
            <a:r>
              <a:rPr lang="en-US"/>
              <a:t>Click to edit Master text styles</a:t>
            </a:r>
          </a:p>
        </p:txBody>
      </p:sp>
      <p:sp>
        <p:nvSpPr>
          <p:cNvPr id="5" name="Date Placeholder 4"/>
          <p:cNvSpPr>
            <a:spLocks noGrp="1"/>
          </p:cNvSpPr>
          <p:nvPr>
            <p:ph type="dt" sz="half" idx="10"/>
          </p:nvPr>
        </p:nvSpPr>
        <p:spPr/>
        <p:txBody>
          <a:bodyPr/>
          <a:lstStyle/>
          <a:p>
            <a:fld id="{6FA3870C-0599-4A4D-ACF3-55E01274DE67}" type="datetimeFigureOut">
              <a:rPr lang="en-GB" smtClean="0"/>
              <a:t>14/04/2023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631495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4568" y="5292884"/>
            <a:ext cx="3197543" cy="624855"/>
          </a:xfrm>
        </p:spPr>
        <p:txBody>
          <a:bodyPr anchor="b"/>
          <a:lstStyle>
            <a:lvl1pPr algn="l">
              <a:defRPr sz="1600" b="1"/>
            </a:lvl1pPr>
          </a:lstStyle>
          <a:p>
            <a:r>
              <a:rPr lang="en-US"/>
              <a:t>Click to edit Master title style</a:t>
            </a:r>
            <a:endParaRPr lang="en-GB"/>
          </a:p>
        </p:txBody>
      </p:sp>
      <p:sp>
        <p:nvSpPr>
          <p:cNvPr id="3" name="Picture Placeholder 2"/>
          <p:cNvSpPr>
            <a:spLocks noGrp="1"/>
          </p:cNvSpPr>
          <p:nvPr>
            <p:ph type="pic" idx="1"/>
          </p:nvPr>
        </p:nvSpPr>
        <p:spPr>
          <a:xfrm>
            <a:off x="1044568" y="675613"/>
            <a:ext cx="3197543" cy="4536758"/>
          </a:xfrm>
        </p:spPr>
        <p:txBody>
          <a:bodyPr/>
          <a:lstStyle>
            <a:lvl1pPr marL="0" indent="0">
              <a:buNone/>
              <a:defRPr sz="2600"/>
            </a:lvl1pPr>
            <a:lvl2pPr marL="368275" indent="0">
              <a:buNone/>
              <a:defRPr sz="2300"/>
            </a:lvl2pPr>
            <a:lvl3pPr marL="736549" indent="0">
              <a:buNone/>
              <a:defRPr sz="1900"/>
            </a:lvl3pPr>
            <a:lvl4pPr marL="1104824" indent="0">
              <a:buNone/>
              <a:defRPr sz="1600"/>
            </a:lvl4pPr>
            <a:lvl5pPr marL="1473098" indent="0">
              <a:buNone/>
              <a:defRPr sz="1600"/>
            </a:lvl5pPr>
            <a:lvl6pPr marL="1841373" indent="0">
              <a:buNone/>
              <a:defRPr sz="1600"/>
            </a:lvl6pPr>
            <a:lvl7pPr marL="2209648" indent="0">
              <a:buNone/>
              <a:defRPr sz="1600"/>
            </a:lvl7pPr>
            <a:lvl8pPr marL="2577922" indent="0">
              <a:buNone/>
              <a:defRPr sz="1600"/>
            </a:lvl8pPr>
            <a:lvl9pPr marL="2946197" indent="0">
              <a:buNone/>
              <a:defRPr sz="1600"/>
            </a:lvl9pPr>
          </a:lstStyle>
          <a:p>
            <a:endParaRPr lang="en-GB"/>
          </a:p>
        </p:txBody>
      </p:sp>
      <p:sp>
        <p:nvSpPr>
          <p:cNvPr id="4" name="Text Placeholder 3"/>
          <p:cNvSpPr>
            <a:spLocks noGrp="1"/>
          </p:cNvSpPr>
          <p:nvPr>
            <p:ph type="body" sz="half" idx="2"/>
          </p:nvPr>
        </p:nvSpPr>
        <p:spPr>
          <a:xfrm>
            <a:off x="1044568" y="5917739"/>
            <a:ext cx="3197543" cy="887398"/>
          </a:xfrm>
        </p:spPr>
        <p:txBody>
          <a:bodyPr/>
          <a:lstStyle>
            <a:lvl1pPr marL="0" indent="0">
              <a:buNone/>
              <a:defRPr sz="1100"/>
            </a:lvl1pPr>
            <a:lvl2pPr marL="368275" indent="0">
              <a:buNone/>
              <a:defRPr sz="1000"/>
            </a:lvl2pPr>
            <a:lvl3pPr marL="736549" indent="0">
              <a:buNone/>
              <a:defRPr sz="800"/>
            </a:lvl3pPr>
            <a:lvl4pPr marL="1104824" indent="0">
              <a:buNone/>
              <a:defRPr sz="700"/>
            </a:lvl4pPr>
            <a:lvl5pPr marL="1473098" indent="0">
              <a:buNone/>
              <a:defRPr sz="700"/>
            </a:lvl5pPr>
            <a:lvl6pPr marL="1841373" indent="0">
              <a:buNone/>
              <a:defRPr sz="700"/>
            </a:lvl6pPr>
            <a:lvl7pPr marL="2209648" indent="0">
              <a:buNone/>
              <a:defRPr sz="700"/>
            </a:lvl7pPr>
            <a:lvl8pPr marL="2577922" indent="0">
              <a:buNone/>
              <a:defRPr sz="700"/>
            </a:lvl8pPr>
            <a:lvl9pPr marL="2946197" indent="0">
              <a:buNone/>
              <a:defRPr sz="700"/>
            </a:lvl9pPr>
          </a:lstStyle>
          <a:p>
            <a:pPr lvl="0"/>
            <a:r>
              <a:rPr lang="en-US"/>
              <a:t>Click to edit Master text styles</a:t>
            </a:r>
          </a:p>
        </p:txBody>
      </p:sp>
      <p:sp>
        <p:nvSpPr>
          <p:cNvPr id="5" name="Date Placeholder 4"/>
          <p:cNvSpPr>
            <a:spLocks noGrp="1"/>
          </p:cNvSpPr>
          <p:nvPr>
            <p:ph type="dt" sz="half" idx="10"/>
          </p:nvPr>
        </p:nvSpPr>
        <p:spPr/>
        <p:txBody>
          <a:bodyPr/>
          <a:lstStyle/>
          <a:p>
            <a:fld id="{6FA3870C-0599-4A4D-ACF3-55E01274DE67}" type="datetimeFigureOut">
              <a:rPr lang="en-GB" smtClean="0"/>
              <a:t>14/04/2023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2514081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6462" y="302802"/>
            <a:ext cx="4796314" cy="1260210"/>
          </a:xfrm>
          <a:prstGeom prst="rect">
            <a:avLst/>
          </a:prstGeom>
        </p:spPr>
        <p:txBody>
          <a:bodyPr vert="horz" lIns="73655" tIns="36827" rIns="73655" bIns="36827"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266462" y="1764296"/>
            <a:ext cx="4796314" cy="4990084"/>
          </a:xfrm>
          <a:prstGeom prst="rect">
            <a:avLst/>
          </a:prstGeom>
        </p:spPr>
        <p:txBody>
          <a:bodyPr vert="horz" lIns="73655" tIns="36827" rIns="73655" bIns="3682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266462" y="7008171"/>
            <a:ext cx="1243489" cy="402568"/>
          </a:xfrm>
          <a:prstGeom prst="rect">
            <a:avLst/>
          </a:prstGeom>
        </p:spPr>
        <p:txBody>
          <a:bodyPr vert="horz" lIns="73655" tIns="36827" rIns="73655" bIns="36827" rtlCol="0" anchor="ctr"/>
          <a:lstStyle>
            <a:lvl1pPr algn="l">
              <a:defRPr sz="1000">
                <a:solidFill>
                  <a:schemeClr val="tx1">
                    <a:tint val="75000"/>
                  </a:schemeClr>
                </a:solidFill>
              </a:defRPr>
            </a:lvl1pPr>
          </a:lstStyle>
          <a:p>
            <a:fld id="{6FA3870C-0599-4A4D-ACF3-55E01274DE67}" type="datetimeFigureOut">
              <a:rPr lang="en-GB" smtClean="0"/>
              <a:t>14/04/2023</a:t>
            </a:fld>
            <a:endParaRPr lang="en-GB"/>
          </a:p>
        </p:txBody>
      </p:sp>
      <p:sp>
        <p:nvSpPr>
          <p:cNvPr id="5" name="Footer Placeholder 4"/>
          <p:cNvSpPr>
            <a:spLocks noGrp="1"/>
          </p:cNvSpPr>
          <p:nvPr>
            <p:ph type="ftr" sz="quarter" idx="3"/>
          </p:nvPr>
        </p:nvSpPr>
        <p:spPr>
          <a:xfrm>
            <a:off x="1820823" y="7008171"/>
            <a:ext cx="1687592" cy="402568"/>
          </a:xfrm>
          <a:prstGeom prst="rect">
            <a:avLst/>
          </a:prstGeom>
        </p:spPr>
        <p:txBody>
          <a:bodyPr vert="horz" lIns="73655" tIns="36827" rIns="73655" bIns="36827" rtlCol="0" anchor="ctr"/>
          <a:lstStyle>
            <a:lvl1pPr algn="ctr">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819288" y="7008171"/>
            <a:ext cx="1243489" cy="402568"/>
          </a:xfrm>
          <a:prstGeom prst="rect">
            <a:avLst/>
          </a:prstGeom>
        </p:spPr>
        <p:txBody>
          <a:bodyPr vert="horz" lIns="73655" tIns="36827" rIns="73655" bIns="36827" rtlCol="0" anchor="ctr"/>
          <a:lstStyle>
            <a:lvl1pPr algn="r">
              <a:defRPr sz="1000">
                <a:solidFill>
                  <a:schemeClr val="tx1">
                    <a:tint val="75000"/>
                  </a:schemeClr>
                </a:solidFill>
              </a:defRPr>
            </a:lvl1pPr>
          </a:lstStyle>
          <a:p>
            <a:fld id="{682D07D2-FE91-4819-BA57-D0495BE6C405}" type="slidenum">
              <a:rPr lang="en-GB" smtClean="0"/>
              <a:t>‹#›</a:t>
            </a:fld>
            <a:endParaRPr lang="en-GB"/>
          </a:p>
        </p:txBody>
      </p:sp>
    </p:spTree>
    <p:extLst>
      <p:ext uri="{BB962C8B-B14F-4D97-AF65-F5344CB8AC3E}">
        <p14:creationId xmlns:p14="http://schemas.microsoft.com/office/powerpoint/2010/main" val="1962750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36549" rtl="0" eaLnBrk="1" latinLnBrk="0" hangingPunct="1">
        <a:spcBef>
          <a:spcPct val="0"/>
        </a:spcBef>
        <a:buNone/>
        <a:defRPr sz="3500" kern="1200">
          <a:solidFill>
            <a:schemeClr val="tx1"/>
          </a:solidFill>
          <a:latin typeface="+mj-lt"/>
          <a:ea typeface="+mj-ea"/>
          <a:cs typeface="+mj-cs"/>
        </a:defRPr>
      </a:lvl1pPr>
    </p:titleStyle>
    <p:bodyStyle>
      <a:lvl1pPr marL="276206" indent="-276206" algn="l" defTabSz="736549"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1pPr>
      <a:lvl2pPr marL="598446" indent="-230172" algn="l" defTabSz="736549"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2pPr>
      <a:lvl3pPr marL="920687" indent="-184137" algn="l" defTabSz="736549"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3pPr>
      <a:lvl4pPr marL="1288961"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1657236"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025510"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393785"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2762060"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130334"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736549" rtl="0" eaLnBrk="1" latinLnBrk="0" hangingPunct="1">
        <a:defRPr sz="1400" kern="1200">
          <a:solidFill>
            <a:schemeClr val="tx1"/>
          </a:solidFill>
          <a:latin typeface="+mn-lt"/>
          <a:ea typeface="+mn-ea"/>
          <a:cs typeface="+mn-cs"/>
        </a:defRPr>
      </a:lvl1pPr>
      <a:lvl2pPr marL="368275" algn="l" defTabSz="736549" rtl="0" eaLnBrk="1" latinLnBrk="0" hangingPunct="1">
        <a:defRPr sz="1400" kern="1200">
          <a:solidFill>
            <a:schemeClr val="tx1"/>
          </a:solidFill>
          <a:latin typeface="+mn-lt"/>
          <a:ea typeface="+mn-ea"/>
          <a:cs typeface="+mn-cs"/>
        </a:defRPr>
      </a:lvl2pPr>
      <a:lvl3pPr marL="736549" algn="l" defTabSz="736549" rtl="0" eaLnBrk="1" latinLnBrk="0" hangingPunct="1">
        <a:defRPr sz="1400" kern="1200">
          <a:solidFill>
            <a:schemeClr val="tx1"/>
          </a:solidFill>
          <a:latin typeface="+mn-lt"/>
          <a:ea typeface="+mn-ea"/>
          <a:cs typeface="+mn-cs"/>
        </a:defRPr>
      </a:lvl3pPr>
      <a:lvl4pPr marL="1104824" algn="l" defTabSz="736549" rtl="0" eaLnBrk="1" latinLnBrk="0" hangingPunct="1">
        <a:defRPr sz="1400" kern="1200">
          <a:solidFill>
            <a:schemeClr val="tx1"/>
          </a:solidFill>
          <a:latin typeface="+mn-lt"/>
          <a:ea typeface="+mn-ea"/>
          <a:cs typeface="+mn-cs"/>
        </a:defRPr>
      </a:lvl4pPr>
      <a:lvl5pPr marL="1473098" algn="l" defTabSz="736549" rtl="0" eaLnBrk="1" latinLnBrk="0" hangingPunct="1">
        <a:defRPr sz="1400" kern="1200">
          <a:solidFill>
            <a:schemeClr val="tx1"/>
          </a:solidFill>
          <a:latin typeface="+mn-lt"/>
          <a:ea typeface="+mn-ea"/>
          <a:cs typeface="+mn-cs"/>
        </a:defRPr>
      </a:lvl5pPr>
      <a:lvl6pPr marL="1841373" algn="l" defTabSz="736549" rtl="0" eaLnBrk="1" latinLnBrk="0" hangingPunct="1">
        <a:defRPr sz="1400" kern="1200">
          <a:solidFill>
            <a:schemeClr val="tx1"/>
          </a:solidFill>
          <a:latin typeface="+mn-lt"/>
          <a:ea typeface="+mn-ea"/>
          <a:cs typeface="+mn-cs"/>
        </a:defRPr>
      </a:lvl6pPr>
      <a:lvl7pPr marL="2209648" algn="l" defTabSz="736549" rtl="0" eaLnBrk="1" latinLnBrk="0" hangingPunct="1">
        <a:defRPr sz="1400" kern="1200">
          <a:solidFill>
            <a:schemeClr val="tx1"/>
          </a:solidFill>
          <a:latin typeface="+mn-lt"/>
          <a:ea typeface="+mn-ea"/>
          <a:cs typeface="+mn-cs"/>
        </a:defRPr>
      </a:lvl7pPr>
      <a:lvl8pPr marL="2577922" algn="l" defTabSz="736549" rtl="0" eaLnBrk="1" latinLnBrk="0" hangingPunct="1">
        <a:defRPr sz="1400" kern="1200">
          <a:solidFill>
            <a:schemeClr val="tx1"/>
          </a:solidFill>
          <a:latin typeface="+mn-lt"/>
          <a:ea typeface="+mn-ea"/>
          <a:cs typeface="+mn-cs"/>
        </a:defRPr>
      </a:lvl8pPr>
      <a:lvl9pPr marL="2946197" algn="l" defTabSz="736549"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lowchart: Delay 5"/>
          <p:cNvSpPr/>
          <p:nvPr/>
        </p:nvSpPr>
        <p:spPr>
          <a:xfrm rot="16200000">
            <a:off x="-843820" y="4768464"/>
            <a:ext cx="3636617" cy="1948977"/>
          </a:xfrm>
          <a:custGeom>
            <a:avLst/>
            <a:gdLst>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334"/>
              <a:gd name="connsiteY0" fmla="*/ 0 h 7689304"/>
              <a:gd name="connsiteX1" fmla="*/ 2722612 w 5445334"/>
              <a:gd name="connsiteY1" fmla="*/ 0 h 7689304"/>
              <a:gd name="connsiteX2" fmla="*/ 5445224 w 5445334"/>
              <a:gd name="connsiteY2" fmla="*/ 3844652 h 7689304"/>
              <a:gd name="connsiteX3" fmla="*/ 2641929 w 5445334"/>
              <a:gd name="connsiteY3" fmla="*/ 7541386 h 7689304"/>
              <a:gd name="connsiteX4" fmla="*/ 0 w 5445334"/>
              <a:gd name="connsiteY4" fmla="*/ 7689304 h 7689304"/>
              <a:gd name="connsiteX5" fmla="*/ 0 w 5445334"/>
              <a:gd name="connsiteY5" fmla="*/ 0 h 7689304"/>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45248"/>
              <a:gd name="connsiteY0" fmla="*/ 0 h 7716198"/>
              <a:gd name="connsiteX1" fmla="*/ 2722612 w 5445248"/>
              <a:gd name="connsiteY1" fmla="*/ 0 h 7716198"/>
              <a:gd name="connsiteX2" fmla="*/ 5445224 w 5445248"/>
              <a:gd name="connsiteY2" fmla="*/ 3844652 h 7716198"/>
              <a:gd name="connsiteX3" fmla="*/ 1942682 w 5445248"/>
              <a:gd name="connsiteY3" fmla="*/ 7716198 h 7716198"/>
              <a:gd name="connsiteX4" fmla="*/ 0 w 5445248"/>
              <a:gd name="connsiteY4" fmla="*/ 7689304 h 7716198"/>
              <a:gd name="connsiteX5" fmla="*/ 0 w 5445248"/>
              <a:gd name="connsiteY5" fmla="*/ 0 h 7716198"/>
              <a:gd name="connsiteX0" fmla="*/ 0 w 5466118"/>
              <a:gd name="connsiteY0" fmla="*/ 0 h 7716198"/>
              <a:gd name="connsiteX1" fmla="*/ 2722612 w 5466118"/>
              <a:gd name="connsiteY1" fmla="*/ 0 h 7716198"/>
              <a:gd name="connsiteX2" fmla="*/ 5445224 w 5466118"/>
              <a:gd name="connsiteY2" fmla="*/ 3844652 h 7716198"/>
              <a:gd name="connsiteX3" fmla="*/ 1942682 w 5466118"/>
              <a:gd name="connsiteY3" fmla="*/ 7716198 h 7716198"/>
              <a:gd name="connsiteX4" fmla="*/ 0 w 5466118"/>
              <a:gd name="connsiteY4" fmla="*/ 7689304 h 7716198"/>
              <a:gd name="connsiteX5" fmla="*/ 0 w 5466118"/>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21054"/>
              <a:gd name="connsiteX1" fmla="*/ 2722612 w 5451561"/>
              <a:gd name="connsiteY1" fmla="*/ 0 h 7721054"/>
              <a:gd name="connsiteX2" fmla="*/ 5445224 w 5451561"/>
              <a:gd name="connsiteY2" fmla="*/ 3844652 h 7721054"/>
              <a:gd name="connsiteX3" fmla="*/ 1942682 w 5451561"/>
              <a:gd name="connsiteY3" fmla="*/ 7716198 h 7721054"/>
              <a:gd name="connsiteX4" fmla="*/ 12700 w 5451561"/>
              <a:gd name="connsiteY4" fmla="*/ 7721054 h 7721054"/>
              <a:gd name="connsiteX5" fmla="*/ 0 w 5451561"/>
              <a:gd name="connsiteY5" fmla="*/ 0 h 7721054"/>
              <a:gd name="connsiteX0" fmla="*/ 0 w 5451437"/>
              <a:gd name="connsiteY0" fmla="*/ 197 h 7721251"/>
              <a:gd name="connsiteX1" fmla="*/ 2722612 w 5451437"/>
              <a:gd name="connsiteY1" fmla="*/ 197 h 7721251"/>
              <a:gd name="connsiteX2" fmla="*/ 5445224 w 5451437"/>
              <a:gd name="connsiteY2" fmla="*/ 3844849 h 7721251"/>
              <a:gd name="connsiteX3" fmla="*/ 1942682 w 5451437"/>
              <a:gd name="connsiteY3" fmla="*/ 7716395 h 7721251"/>
              <a:gd name="connsiteX4" fmla="*/ 12700 w 5451437"/>
              <a:gd name="connsiteY4" fmla="*/ 7721251 h 7721251"/>
              <a:gd name="connsiteX5" fmla="*/ 0 w 5451437"/>
              <a:gd name="connsiteY5" fmla="*/ 197 h 7721251"/>
              <a:gd name="connsiteX0" fmla="*/ 0 w 5451435"/>
              <a:gd name="connsiteY0" fmla="*/ 197 h 7721251"/>
              <a:gd name="connsiteX1" fmla="*/ 2722612 w 5451435"/>
              <a:gd name="connsiteY1" fmla="*/ 197 h 7721251"/>
              <a:gd name="connsiteX2" fmla="*/ 5445224 w 5451435"/>
              <a:gd name="connsiteY2" fmla="*/ 3844849 h 7721251"/>
              <a:gd name="connsiteX3" fmla="*/ 1942682 w 5451435"/>
              <a:gd name="connsiteY3" fmla="*/ 7716395 h 7721251"/>
              <a:gd name="connsiteX4" fmla="*/ 12700 w 5451435"/>
              <a:gd name="connsiteY4" fmla="*/ 7721251 h 7721251"/>
              <a:gd name="connsiteX5" fmla="*/ 0 w 5451435"/>
              <a:gd name="connsiteY5" fmla="*/ 197 h 7721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1435" h="7721251">
                <a:moveTo>
                  <a:pt x="0" y="197"/>
                </a:moveTo>
                <a:lnTo>
                  <a:pt x="2722612" y="197"/>
                </a:lnTo>
                <a:cubicBezTo>
                  <a:pt x="4210592" y="-23385"/>
                  <a:pt x="5554294" y="2065383"/>
                  <a:pt x="5445224" y="3844849"/>
                </a:cubicBezTo>
                <a:cubicBezTo>
                  <a:pt x="5336154" y="5624315"/>
                  <a:pt x="4685218" y="7785306"/>
                  <a:pt x="1942682" y="7716395"/>
                </a:cubicBezTo>
                <a:lnTo>
                  <a:pt x="12700" y="7721251"/>
                </a:lnTo>
                <a:cubicBezTo>
                  <a:pt x="8467" y="5147566"/>
                  <a:pt x="4233" y="2573882"/>
                  <a:pt x="0" y="1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2268" y="0"/>
            <a:ext cx="1836969" cy="1044327"/>
          </a:xfrm>
          <a:prstGeom prst="rect">
            <a:avLst/>
          </a:prstGeom>
        </p:spPr>
      </p:pic>
      <p:sp>
        <p:nvSpPr>
          <p:cNvPr id="18" name="Rounded Rectangle 17"/>
          <p:cNvSpPr/>
          <p:nvPr/>
        </p:nvSpPr>
        <p:spPr>
          <a:xfrm>
            <a:off x="936264" y="1044327"/>
            <a:ext cx="3244796" cy="648072"/>
          </a:xfrm>
          <a:prstGeom prst="roundRect">
            <a:avLst>
              <a:gd name="adj" fmla="val 12239"/>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p:cNvSpPr txBox="1"/>
          <p:nvPr/>
        </p:nvSpPr>
        <p:spPr>
          <a:xfrm>
            <a:off x="936264" y="1227207"/>
            <a:ext cx="3240360" cy="338554"/>
          </a:xfrm>
          <a:prstGeom prst="rect">
            <a:avLst/>
          </a:prstGeom>
          <a:noFill/>
        </p:spPr>
        <p:txBody>
          <a:bodyPr wrap="square" rtlCol="0">
            <a:spAutoFit/>
          </a:bodyPr>
          <a:lstStyle/>
          <a:p>
            <a:pPr algn="ctr"/>
            <a:r>
              <a:rPr lang="en-GB" sz="1600" b="1" dirty="0">
                <a:solidFill>
                  <a:schemeClr val="bg1"/>
                </a:solidFill>
                <a:latin typeface="Frutiger LT Std 55 Roman"/>
                <a:cs typeface="Arial" panose="020B0604020202020204" pitchFamily="34" charset="0"/>
              </a:rPr>
              <a:t>My Access Assessment Meeting</a:t>
            </a:r>
          </a:p>
        </p:txBody>
      </p:sp>
      <p:sp>
        <p:nvSpPr>
          <p:cNvPr id="36" name="Arc 35"/>
          <p:cNvSpPr/>
          <p:nvPr/>
        </p:nvSpPr>
        <p:spPr>
          <a:xfrm rot="5400000">
            <a:off x="4114361" y="6382501"/>
            <a:ext cx="988948" cy="1152128"/>
          </a:xfrm>
          <a:prstGeom prst="arc">
            <a:avLst>
              <a:gd name="adj1" fmla="val 16200000"/>
              <a:gd name="adj2" fmla="val 21560646"/>
            </a:avLst>
          </a:prstGeom>
          <a:noFill/>
          <a:ln w="184150"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9" name="Arc 38"/>
          <p:cNvSpPr/>
          <p:nvPr/>
        </p:nvSpPr>
        <p:spPr>
          <a:xfrm rot="16200000" flipH="1">
            <a:off x="1928126" y="6382501"/>
            <a:ext cx="988948" cy="1152128"/>
          </a:xfrm>
          <a:prstGeom prst="arc">
            <a:avLst>
              <a:gd name="adj1" fmla="val 16200000"/>
              <a:gd name="adj2" fmla="val 21560646"/>
            </a:avLst>
          </a:prstGeom>
          <a:noFill/>
          <a:ln w="184150"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en-GB" dirty="0"/>
              <a:t> </a:t>
            </a:r>
          </a:p>
        </p:txBody>
      </p:sp>
      <p:pic>
        <p:nvPicPr>
          <p:cNvPr id="13" name="Picture 12">
            <a:extLst>
              <a:ext uri="{FF2B5EF4-FFF2-40B4-BE49-F238E27FC236}">
                <a16:creationId xmlns:a16="http://schemas.microsoft.com/office/drawing/2014/main" id="{EA464C54-26E7-4868-892F-2C61939CCA5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12491" y="5758042"/>
            <a:ext cx="3575232" cy="1752627"/>
          </a:xfrm>
          <a:prstGeom prst="rect">
            <a:avLst/>
          </a:prstGeom>
          <a:noFill/>
          <a:ln>
            <a:noFill/>
          </a:ln>
        </p:spPr>
      </p:pic>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566" y="5975041"/>
            <a:ext cx="1872533" cy="1579245"/>
          </a:xfrm>
          <a:prstGeom prst="rect">
            <a:avLst/>
          </a:prstGeom>
        </p:spPr>
      </p:pic>
      <p:sp>
        <p:nvSpPr>
          <p:cNvPr id="4" name="TextBox 3">
            <a:extLst>
              <a:ext uri="{FF2B5EF4-FFF2-40B4-BE49-F238E27FC236}">
                <a16:creationId xmlns:a16="http://schemas.microsoft.com/office/drawing/2014/main" id="{E9CE9E02-A098-4D0F-8A78-22104729A65C}"/>
              </a:ext>
            </a:extLst>
          </p:cNvPr>
          <p:cNvSpPr txBox="1"/>
          <p:nvPr/>
        </p:nvSpPr>
        <p:spPr>
          <a:xfrm>
            <a:off x="288355" y="1803221"/>
            <a:ext cx="4680520" cy="4062651"/>
          </a:xfrm>
          <a:prstGeom prst="rect">
            <a:avLst/>
          </a:prstGeom>
          <a:noFill/>
        </p:spPr>
        <p:txBody>
          <a:bodyPr wrap="square" rtlCol="0">
            <a:spAutoFit/>
          </a:bodyPr>
          <a:lstStyle/>
          <a:p>
            <a:r>
              <a:rPr lang="en-GB" sz="1200" b="1" dirty="0">
                <a:latin typeface="Frutiger LT Std 55 Roman"/>
              </a:rPr>
              <a:t>What is my Access Assessment Meeting?</a:t>
            </a:r>
          </a:p>
          <a:p>
            <a:r>
              <a:rPr lang="en-GB" sz="1100" dirty="0">
                <a:latin typeface="Frutiger LT Std 55 Roman"/>
              </a:rPr>
              <a:t>It’s a conversation with a hospital team, usually a doctor, nurse, psychologist or occupational therapist. The team may visit you in person or the meeting may be held virtually via a computer. The aim of the Access Assessment Meeting is to decide upon what help you might need and which service is best to help you.</a:t>
            </a:r>
          </a:p>
          <a:p>
            <a:endParaRPr lang="en-GB" sz="1200" b="1" dirty="0">
              <a:latin typeface="Frutiger LT Std 55 Roman"/>
            </a:endParaRPr>
          </a:p>
          <a:p>
            <a:r>
              <a:rPr lang="en-GB" sz="1200" b="1" dirty="0">
                <a:latin typeface="Frutiger LT Std 55 Roman"/>
              </a:rPr>
              <a:t>What happens in my Access Assessment Meeting?</a:t>
            </a:r>
          </a:p>
          <a:p>
            <a:r>
              <a:rPr lang="en-GB" sz="1100" dirty="0">
                <a:latin typeface="Frutiger LT Std 55 Roman"/>
              </a:rPr>
              <a:t>The team will want to know what your </a:t>
            </a:r>
            <a:r>
              <a:rPr lang="en-GB" sz="1100" b="1" dirty="0">
                <a:latin typeface="Frutiger LT Std 55 Roman"/>
              </a:rPr>
              <a:t>thoughts</a:t>
            </a:r>
            <a:r>
              <a:rPr lang="en-GB" sz="1100" dirty="0">
                <a:latin typeface="Frutiger LT Std 55 Roman"/>
              </a:rPr>
              <a:t>, </a:t>
            </a:r>
            <a:r>
              <a:rPr lang="en-GB" sz="1100" b="1" dirty="0">
                <a:latin typeface="Frutiger LT Std 55 Roman"/>
              </a:rPr>
              <a:t>feelings</a:t>
            </a:r>
            <a:r>
              <a:rPr lang="en-GB" sz="1100" dirty="0">
                <a:latin typeface="Frutiger LT Std 55 Roman"/>
              </a:rPr>
              <a:t> and </a:t>
            </a:r>
            <a:r>
              <a:rPr lang="en-GB" sz="1100" b="1" dirty="0">
                <a:latin typeface="Frutiger LT Std 55 Roman"/>
              </a:rPr>
              <a:t>experiences</a:t>
            </a:r>
            <a:r>
              <a:rPr lang="en-GB" sz="1100" dirty="0">
                <a:latin typeface="Frutiger LT Std 55 Roman"/>
              </a:rPr>
              <a:t> are about a range of topics (see over the page). The team will also observe your behaviour during the visit, read your records and speak with staff or family currently caring for you. During the meeting you can ask questions to the hospital team to find out how they can help you or to explain anything you don’t understand. You can ask for a break and have someone support you during the meeting, such as a member of staff, family member or advocate, if you so wish.</a:t>
            </a:r>
          </a:p>
          <a:p>
            <a:endParaRPr lang="en-GB" sz="1200" b="1" dirty="0">
              <a:latin typeface="Frutiger LT Std 55 Roman"/>
            </a:endParaRPr>
          </a:p>
          <a:p>
            <a:r>
              <a:rPr lang="en-GB" sz="1200" b="1" dirty="0">
                <a:latin typeface="Frutiger LT Std 55 Roman"/>
              </a:rPr>
              <a:t>What happens after my Access Assessment Meeting? </a:t>
            </a:r>
          </a:p>
          <a:p>
            <a:r>
              <a:rPr lang="en-GB" sz="1100" dirty="0">
                <a:latin typeface="Frutiger LT Std 55 Roman"/>
              </a:rPr>
              <a:t>The team will decide if they can help you based upon what they have seen, read and heard. They will write a report recommending a plan to meet your current needs and future goals. The team will feed back to you the outcome of the meeting. Their recommendations will then be put into action and you will begin your pathway to recovery.</a:t>
            </a:r>
          </a:p>
        </p:txBody>
      </p:sp>
      <p:pic>
        <p:nvPicPr>
          <p:cNvPr id="15" name="Graphic 14">
            <a:extLst>
              <a:ext uri="{FF2B5EF4-FFF2-40B4-BE49-F238E27FC236}">
                <a16:creationId xmlns:a16="http://schemas.microsoft.com/office/drawing/2014/main" id="{0A18EED0-74B9-4602-829F-EFE7296CBB7E}"/>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48713" y="1534391"/>
            <a:ext cx="603204" cy="603204"/>
          </a:xfrm>
          <a:prstGeom prst="rect">
            <a:avLst/>
          </a:prstGeom>
        </p:spPr>
      </p:pic>
      <p:pic>
        <p:nvPicPr>
          <p:cNvPr id="20" name="Graphic 19">
            <a:extLst>
              <a:ext uri="{FF2B5EF4-FFF2-40B4-BE49-F238E27FC236}">
                <a16:creationId xmlns:a16="http://schemas.microsoft.com/office/drawing/2014/main" id="{2ACEA44A-12E0-4583-8317-22F94B5CA538}"/>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320803" y="2702651"/>
            <a:ext cx="459025" cy="459025"/>
          </a:xfrm>
          <a:prstGeom prst="rect">
            <a:avLst/>
          </a:prstGeom>
        </p:spPr>
      </p:pic>
      <p:pic>
        <p:nvPicPr>
          <p:cNvPr id="6" name="Graphic 5">
            <a:extLst>
              <a:ext uri="{FF2B5EF4-FFF2-40B4-BE49-F238E27FC236}">
                <a16:creationId xmlns:a16="http://schemas.microsoft.com/office/drawing/2014/main" id="{59C8661F-746B-49EC-8494-D501849F8113}"/>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396337" y="4333134"/>
            <a:ext cx="455580" cy="455580"/>
          </a:xfrm>
          <a:prstGeom prst="rect">
            <a:avLst/>
          </a:prstGeom>
        </p:spPr>
      </p:pic>
    </p:spTree>
    <p:extLst>
      <p:ext uri="{BB962C8B-B14F-4D97-AF65-F5344CB8AC3E}">
        <p14:creationId xmlns:p14="http://schemas.microsoft.com/office/powerpoint/2010/main" val="1517684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0381" y="5900599"/>
            <a:ext cx="4752528" cy="1493250"/>
          </a:xfrm>
          <a:prstGeom prst="roundRect">
            <a:avLst>
              <a:gd name="adj" fmla="val 12208"/>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100" dirty="0">
              <a:latin typeface="Frutiger LT Std 55 Roman" pitchFamily="34" charset="0"/>
            </a:endParaRPr>
          </a:p>
        </p:txBody>
      </p:sp>
      <p:pic>
        <p:nvPicPr>
          <p:cNvPr id="14" name="Picture 13">
            <a:extLst>
              <a:ext uri="{FF2B5EF4-FFF2-40B4-BE49-F238E27FC236}">
                <a16:creationId xmlns:a16="http://schemas.microsoft.com/office/drawing/2014/main" id="{0855B1F8-F9ED-445B-85AF-D9CDB6B5D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738" y="4318451"/>
            <a:ext cx="641689" cy="641689"/>
          </a:xfrm>
          <a:prstGeom prst="rect">
            <a:avLst/>
          </a:prstGeom>
        </p:spPr>
      </p:pic>
      <p:pic>
        <p:nvPicPr>
          <p:cNvPr id="15" name="Picture 14">
            <a:extLst>
              <a:ext uri="{FF2B5EF4-FFF2-40B4-BE49-F238E27FC236}">
                <a16:creationId xmlns:a16="http://schemas.microsoft.com/office/drawing/2014/main" id="{9DF682D2-FDF8-4985-AC66-7D052613D8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5802" y="5008113"/>
            <a:ext cx="630625" cy="641689"/>
          </a:xfrm>
          <a:prstGeom prst="rect">
            <a:avLst/>
          </a:prstGeom>
        </p:spPr>
      </p:pic>
      <p:sp>
        <p:nvSpPr>
          <p:cNvPr id="4" name="AutoShape 2" descr="Conversation ">
            <a:extLst>
              <a:ext uri="{FF2B5EF4-FFF2-40B4-BE49-F238E27FC236}">
                <a16:creationId xmlns:a16="http://schemas.microsoft.com/office/drawing/2014/main" id="{AA1C2601-7005-41BB-9A78-8EAD98354999}"/>
              </a:ext>
            </a:extLst>
          </p:cNvPr>
          <p:cNvSpPr>
            <a:spLocks noChangeAspect="1" noChangeArrowheads="1"/>
          </p:cNvSpPr>
          <p:nvPr/>
        </p:nvSpPr>
        <p:spPr bwMode="auto">
          <a:xfrm>
            <a:off x="2889499" y="5774876"/>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descr="Conversation ">
            <a:extLst>
              <a:ext uri="{FF2B5EF4-FFF2-40B4-BE49-F238E27FC236}">
                <a16:creationId xmlns:a16="http://schemas.microsoft.com/office/drawing/2014/main" id="{AC6B1FB2-45F3-4267-9CB0-14A3A138913E}"/>
              </a:ext>
            </a:extLst>
          </p:cNvPr>
          <p:cNvSpPr>
            <a:spLocks noChangeAspect="1" noChangeArrowheads="1"/>
          </p:cNvSpPr>
          <p:nvPr/>
        </p:nvSpPr>
        <p:spPr bwMode="auto">
          <a:xfrm>
            <a:off x="3068846" y="463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AutoShape 6" descr="Conversation ">
            <a:extLst>
              <a:ext uri="{FF2B5EF4-FFF2-40B4-BE49-F238E27FC236}">
                <a16:creationId xmlns:a16="http://schemas.microsoft.com/office/drawing/2014/main" id="{2789AE6C-BACD-49C3-81D1-4BC32C7E31A5}"/>
              </a:ext>
            </a:extLst>
          </p:cNvPr>
          <p:cNvSpPr>
            <a:spLocks noChangeAspect="1" noChangeArrowheads="1"/>
          </p:cNvSpPr>
          <p:nvPr/>
        </p:nvSpPr>
        <p:spPr bwMode="auto">
          <a:xfrm>
            <a:off x="2511425" y="3627437"/>
            <a:ext cx="1089298" cy="111446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1" name="TextBox 20">
            <a:extLst>
              <a:ext uri="{FF2B5EF4-FFF2-40B4-BE49-F238E27FC236}">
                <a16:creationId xmlns:a16="http://schemas.microsoft.com/office/drawing/2014/main" id="{0FA3ACC4-DBCA-4A4E-98E4-DF1E871BF455}"/>
              </a:ext>
            </a:extLst>
          </p:cNvPr>
          <p:cNvSpPr txBox="1"/>
          <p:nvPr/>
        </p:nvSpPr>
        <p:spPr>
          <a:xfrm>
            <a:off x="288354" y="3317530"/>
            <a:ext cx="4610343" cy="600164"/>
          </a:xfrm>
          <a:prstGeom prst="rect">
            <a:avLst/>
          </a:prstGeom>
          <a:noFill/>
        </p:spPr>
        <p:txBody>
          <a:bodyPr wrap="square">
            <a:spAutoFit/>
          </a:bodyPr>
          <a:lstStyle/>
          <a:p>
            <a:pPr marL="171450" indent="-171450">
              <a:buFont typeface="Arial" panose="020B0604020202020204" pitchFamily="34" charset="0"/>
              <a:buChar char="•"/>
            </a:pPr>
            <a:r>
              <a:rPr lang="en-GB" sz="1100" dirty="0">
                <a:latin typeface="Frutiger LT Std 55 Roman"/>
              </a:rPr>
              <a:t>All teams will ask their questions in a different order and use different language but he end goal is the same – to see if they can help you</a:t>
            </a:r>
          </a:p>
          <a:p>
            <a:pPr marL="171450" indent="-171450">
              <a:buFont typeface="Arial" panose="020B0604020202020204" pitchFamily="34" charset="0"/>
              <a:buChar char="•"/>
            </a:pPr>
            <a:r>
              <a:rPr lang="en-GB" sz="1100" dirty="0">
                <a:latin typeface="Frutiger LT Std 55 Roman"/>
              </a:rPr>
              <a:t>There are no trick questions, no right or wrong answers, no pass or fail</a:t>
            </a:r>
          </a:p>
        </p:txBody>
      </p:sp>
      <p:sp>
        <p:nvSpPr>
          <p:cNvPr id="22" name="TextBox 21">
            <a:extLst>
              <a:ext uri="{FF2B5EF4-FFF2-40B4-BE49-F238E27FC236}">
                <a16:creationId xmlns:a16="http://schemas.microsoft.com/office/drawing/2014/main" id="{60A00B86-55DC-44BB-932F-3F5AEA99F08B}"/>
              </a:ext>
            </a:extLst>
          </p:cNvPr>
          <p:cNvSpPr txBox="1"/>
          <p:nvPr/>
        </p:nvSpPr>
        <p:spPr>
          <a:xfrm>
            <a:off x="288353" y="268449"/>
            <a:ext cx="4610343" cy="3677930"/>
          </a:xfrm>
          <a:prstGeom prst="rect">
            <a:avLst/>
          </a:prstGeom>
          <a:noFill/>
        </p:spPr>
        <p:txBody>
          <a:bodyPr wrap="square" rtlCol="0">
            <a:spAutoFit/>
          </a:bodyPr>
          <a:lstStyle/>
          <a:p>
            <a:pPr algn="ctr"/>
            <a:r>
              <a:rPr lang="en-GB" sz="1200" b="1" dirty="0">
                <a:solidFill>
                  <a:schemeClr val="accent1">
                    <a:lumMod val="75000"/>
                  </a:schemeClr>
                </a:solidFill>
                <a:latin typeface="Frutiger LT Std 55 Roman"/>
              </a:rPr>
              <a:t>Topics you may get asked about in your Access Assessment Meeting</a:t>
            </a:r>
          </a:p>
          <a:p>
            <a:pPr algn="ctr"/>
            <a:endParaRPr lang="en-GB" sz="1200" b="1" dirty="0">
              <a:solidFill>
                <a:schemeClr val="accent1">
                  <a:lumMod val="75000"/>
                </a:schemeClr>
              </a:solidFill>
              <a:latin typeface="Frutiger LT Std 55 Roman"/>
            </a:endParaRPr>
          </a:p>
          <a:p>
            <a:r>
              <a:rPr lang="en-GB" sz="1100" b="1" dirty="0">
                <a:solidFill>
                  <a:schemeClr val="accent1">
                    <a:lumMod val="75000"/>
                  </a:schemeClr>
                </a:solidFill>
                <a:latin typeface="Frutiger LT Std 55 Roman"/>
              </a:rPr>
              <a:t>What are your strengths, interests, knowledge and resilience?</a:t>
            </a:r>
          </a:p>
          <a:p>
            <a:r>
              <a:rPr lang="en-GB" sz="1100" b="1" dirty="0">
                <a:solidFill>
                  <a:schemeClr val="accent1">
                    <a:lumMod val="75000"/>
                  </a:schemeClr>
                </a:solidFill>
                <a:latin typeface="Frutiger LT Std 55 Roman"/>
              </a:rPr>
              <a:t>Whole person approach </a:t>
            </a:r>
            <a:r>
              <a:rPr lang="en-GB" sz="1100" dirty="0">
                <a:latin typeface="Frutiger LT Std 55 Roman"/>
              </a:rPr>
              <a:t>– what’s going/gone on that might explain what is happening for you now</a:t>
            </a:r>
          </a:p>
          <a:p>
            <a:r>
              <a:rPr lang="en-GB" sz="1100" b="1" dirty="0">
                <a:solidFill>
                  <a:schemeClr val="accent1">
                    <a:lumMod val="75000"/>
                  </a:schemeClr>
                </a:solidFill>
                <a:latin typeface="Frutiger LT Std 55 Roman"/>
              </a:rPr>
              <a:t>Symptoms</a:t>
            </a:r>
            <a:r>
              <a:rPr lang="en-GB" sz="1100" dirty="0">
                <a:latin typeface="Frutiger LT Std 55 Roman"/>
              </a:rPr>
              <a:t> (mood, sleep, perceptions, beliefs etc)</a:t>
            </a:r>
          </a:p>
          <a:p>
            <a:r>
              <a:rPr lang="en-GB" sz="1100" b="1" dirty="0">
                <a:solidFill>
                  <a:schemeClr val="accent1">
                    <a:lumMod val="75000"/>
                  </a:schemeClr>
                </a:solidFill>
                <a:latin typeface="Frutiger LT Std 55 Roman"/>
              </a:rPr>
              <a:t>Childhood </a:t>
            </a:r>
            <a:r>
              <a:rPr lang="en-GB" sz="1100" dirty="0">
                <a:latin typeface="Frutiger LT Std 55 Roman"/>
              </a:rPr>
              <a:t>(birth, school, family)</a:t>
            </a:r>
            <a:endParaRPr lang="en-GB" sz="1100" b="1" dirty="0">
              <a:solidFill>
                <a:schemeClr val="accent1">
                  <a:lumMod val="75000"/>
                </a:schemeClr>
              </a:solidFill>
              <a:latin typeface="Frutiger LT Std 55 Roman"/>
            </a:endParaRPr>
          </a:p>
          <a:p>
            <a:r>
              <a:rPr lang="en-GB" sz="1100" b="1" dirty="0">
                <a:solidFill>
                  <a:schemeClr val="accent1">
                    <a:lumMod val="75000"/>
                  </a:schemeClr>
                </a:solidFill>
                <a:latin typeface="Frutiger LT Std 55 Roman"/>
              </a:rPr>
              <a:t>Drug and alcohol use</a:t>
            </a:r>
            <a:r>
              <a:rPr lang="en-GB" sz="1100" dirty="0">
                <a:latin typeface="Frutiger LT Std 55 Roman"/>
              </a:rPr>
              <a:t> (current &amp; previous)</a:t>
            </a:r>
          </a:p>
          <a:p>
            <a:r>
              <a:rPr lang="en-GB" sz="1100" b="1" dirty="0">
                <a:solidFill>
                  <a:schemeClr val="accent1">
                    <a:lumMod val="75000"/>
                  </a:schemeClr>
                </a:solidFill>
                <a:latin typeface="Frutiger LT Std 55 Roman"/>
              </a:rPr>
              <a:t>Risk</a:t>
            </a:r>
            <a:r>
              <a:rPr lang="en-GB" sz="1100" dirty="0">
                <a:latin typeface="Frutiger LT Std 55 Roman"/>
              </a:rPr>
              <a:t> (current &amp; previous; to others and to self, convictions)</a:t>
            </a:r>
          </a:p>
          <a:p>
            <a:r>
              <a:rPr lang="en-GB" sz="1100" b="1" dirty="0">
                <a:solidFill>
                  <a:schemeClr val="accent1">
                    <a:lumMod val="75000"/>
                  </a:schemeClr>
                </a:solidFill>
                <a:latin typeface="Frutiger LT Std 55 Roman"/>
              </a:rPr>
              <a:t>Social circumstances </a:t>
            </a:r>
            <a:r>
              <a:rPr lang="en-GB" sz="1100" dirty="0">
                <a:latin typeface="Frutiger LT Std 55 Roman"/>
              </a:rPr>
              <a:t>(education, employment, housing, relationships, friends, living skills etc)</a:t>
            </a:r>
          </a:p>
          <a:p>
            <a:r>
              <a:rPr lang="en-GB" sz="1100" b="1" dirty="0">
                <a:solidFill>
                  <a:schemeClr val="accent1">
                    <a:lumMod val="75000"/>
                  </a:schemeClr>
                </a:solidFill>
                <a:latin typeface="Frutiger LT Std 55 Roman"/>
              </a:rPr>
              <a:t>Previous contact with mental health services</a:t>
            </a:r>
          </a:p>
          <a:p>
            <a:r>
              <a:rPr lang="en-GB" sz="1100" b="1" dirty="0">
                <a:solidFill>
                  <a:schemeClr val="accent1">
                    <a:lumMod val="75000"/>
                  </a:schemeClr>
                </a:solidFill>
                <a:latin typeface="Frutiger LT Std 55 Roman"/>
              </a:rPr>
              <a:t>Medication</a:t>
            </a:r>
            <a:r>
              <a:rPr lang="en-GB" sz="1100" dirty="0">
                <a:latin typeface="Frutiger LT Std 55 Roman"/>
              </a:rPr>
              <a:t> (what are you taking, what has worked in the past, what hasn’t worked well)</a:t>
            </a:r>
            <a:endParaRPr lang="en-GB" sz="1100" b="1" dirty="0">
              <a:solidFill>
                <a:schemeClr val="accent1">
                  <a:lumMod val="75000"/>
                </a:schemeClr>
              </a:solidFill>
              <a:latin typeface="Frutiger LT Std 55 Roman"/>
            </a:endParaRPr>
          </a:p>
          <a:p>
            <a:r>
              <a:rPr lang="en-GB" sz="1100" b="1" dirty="0">
                <a:solidFill>
                  <a:schemeClr val="accent1">
                    <a:lumMod val="75000"/>
                  </a:schemeClr>
                </a:solidFill>
                <a:latin typeface="Frutiger LT Std 55 Roman"/>
              </a:rPr>
              <a:t>Physical health needs</a:t>
            </a:r>
            <a:r>
              <a:rPr lang="en-GB" sz="1100" dirty="0">
                <a:latin typeface="Frutiger LT Std 55 Roman"/>
              </a:rPr>
              <a:t> (conditions, smoking, weight, adaptations etc)</a:t>
            </a:r>
          </a:p>
          <a:p>
            <a:r>
              <a:rPr lang="en-GB" sz="1100" b="1" dirty="0">
                <a:solidFill>
                  <a:schemeClr val="accent1">
                    <a:lumMod val="75000"/>
                  </a:schemeClr>
                </a:solidFill>
                <a:latin typeface="Frutiger LT Std 55 Roman"/>
              </a:rPr>
              <a:t>What your care and treatment pathway might look like and what your preferences are to achieve this?</a:t>
            </a:r>
          </a:p>
          <a:p>
            <a:r>
              <a:rPr lang="en-GB" sz="1100" b="1" dirty="0">
                <a:solidFill>
                  <a:schemeClr val="accent1">
                    <a:lumMod val="75000"/>
                  </a:schemeClr>
                </a:solidFill>
                <a:latin typeface="Frutiger LT Std 55 Roman"/>
              </a:rPr>
              <a:t>Why have you been referred? </a:t>
            </a:r>
            <a:r>
              <a:rPr lang="en-GB" sz="1100" dirty="0">
                <a:latin typeface="Frutiger LT Std 55 Roman"/>
              </a:rPr>
              <a:t>(insight)</a:t>
            </a:r>
          </a:p>
          <a:p>
            <a:endParaRPr lang="en-GB" sz="1100" dirty="0">
              <a:latin typeface="Frutiger LT Std 55 Roman"/>
            </a:endParaRPr>
          </a:p>
          <a:p>
            <a:endParaRPr lang="en-GB" sz="1100" dirty="0">
              <a:latin typeface="Frutiger LT Std 55 Roman"/>
            </a:endParaRPr>
          </a:p>
          <a:p>
            <a:endParaRPr lang="en-GB" sz="1100" dirty="0">
              <a:latin typeface="Frutiger LT Std 55 Roman"/>
            </a:endParaRPr>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713" y="6300441"/>
            <a:ext cx="1296469" cy="1093408"/>
          </a:xfrm>
          <a:prstGeom prst="rect">
            <a:avLst/>
          </a:prstGeom>
        </p:spPr>
      </p:pic>
      <p:pic>
        <p:nvPicPr>
          <p:cNvPr id="23" name="Picture 22">
            <a:extLst>
              <a:ext uri="{FF2B5EF4-FFF2-40B4-BE49-F238E27FC236}">
                <a16:creationId xmlns:a16="http://schemas.microsoft.com/office/drawing/2014/main" id="{735A04B1-D482-416B-BD34-0626CB976EE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97112" y="5016276"/>
            <a:ext cx="630625" cy="641689"/>
          </a:xfrm>
          <a:prstGeom prst="rect">
            <a:avLst/>
          </a:prstGeom>
        </p:spPr>
      </p:pic>
      <p:pic>
        <p:nvPicPr>
          <p:cNvPr id="24" name="Picture 23">
            <a:extLst>
              <a:ext uri="{FF2B5EF4-FFF2-40B4-BE49-F238E27FC236}">
                <a16:creationId xmlns:a16="http://schemas.microsoft.com/office/drawing/2014/main" id="{3B07C596-801E-4176-8DD4-9E9C0A5244B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792399" y="4334481"/>
            <a:ext cx="635338" cy="635338"/>
          </a:xfrm>
          <a:prstGeom prst="rect">
            <a:avLst/>
          </a:prstGeom>
        </p:spPr>
      </p:pic>
      <p:sp>
        <p:nvSpPr>
          <p:cNvPr id="26" name="TextBox 25">
            <a:extLst>
              <a:ext uri="{FF2B5EF4-FFF2-40B4-BE49-F238E27FC236}">
                <a16:creationId xmlns:a16="http://schemas.microsoft.com/office/drawing/2014/main" id="{A244BDF3-F410-4B16-BE3D-B4421DDFEAF6}"/>
              </a:ext>
            </a:extLst>
          </p:cNvPr>
          <p:cNvSpPr txBox="1"/>
          <p:nvPr/>
        </p:nvSpPr>
        <p:spPr>
          <a:xfrm>
            <a:off x="1080443" y="4500711"/>
            <a:ext cx="1089298" cy="307777"/>
          </a:xfrm>
          <a:prstGeom prst="rect">
            <a:avLst/>
          </a:prstGeom>
          <a:noFill/>
        </p:spPr>
        <p:txBody>
          <a:bodyPr wrap="square" rtlCol="0">
            <a:spAutoFit/>
          </a:bodyPr>
          <a:lstStyle/>
          <a:p>
            <a:endParaRPr lang="en-GB" dirty="0"/>
          </a:p>
        </p:txBody>
      </p:sp>
      <p:sp>
        <p:nvSpPr>
          <p:cNvPr id="27" name="TextBox 26">
            <a:extLst>
              <a:ext uri="{FF2B5EF4-FFF2-40B4-BE49-F238E27FC236}">
                <a16:creationId xmlns:a16="http://schemas.microsoft.com/office/drawing/2014/main" id="{3541C932-85D5-471A-8006-92ECB4B3E3DE}"/>
              </a:ext>
            </a:extLst>
          </p:cNvPr>
          <p:cNvSpPr txBox="1"/>
          <p:nvPr/>
        </p:nvSpPr>
        <p:spPr>
          <a:xfrm>
            <a:off x="1039069" y="4489484"/>
            <a:ext cx="1466017" cy="276999"/>
          </a:xfrm>
          <a:prstGeom prst="rect">
            <a:avLst/>
          </a:prstGeom>
          <a:noFill/>
          <a:ln>
            <a:solidFill>
              <a:schemeClr val="bg1"/>
            </a:solidFill>
          </a:ln>
        </p:spPr>
        <p:txBody>
          <a:bodyPr wrap="square" rtlCol="0">
            <a:spAutoFit/>
          </a:bodyPr>
          <a:lstStyle/>
          <a:p>
            <a:r>
              <a:rPr lang="en-GB" sz="1200" dirty="0">
                <a:latin typeface="Frutiger LT Std 55 Roman"/>
              </a:rPr>
              <a:t>Working together</a:t>
            </a:r>
          </a:p>
        </p:txBody>
      </p:sp>
      <p:sp>
        <p:nvSpPr>
          <p:cNvPr id="28" name="TextBox 27">
            <a:extLst>
              <a:ext uri="{FF2B5EF4-FFF2-40B4-BE49-F238E27FC236}">
                <a16:creationId xmlns:a16="http://schemas.microsoft.com/office/drawing/2014/main" id="{E9A9E0D3-EF0D-49BE-B574-AFE5F1176C51}"/>
              </a:ext>
            </a:extLst>
          </p:cNvPr>
          <p:cNvSpPr txBox="1"/>
          <p:nvPr/>
        </p:nvSpPr>
        <p:spPr>
          <a:xfrm>
            <a:off x="1080443" y="5110718"/>
            <a:ext cx="1541917" cy="276999"/>
          </a:xfrm>
          <a:prstGeom prst="rect">
            <a:avLst/>
          </a:prstGeom>
          <a:noFill/>
        </p:spPr>
        <p:txBody>
          <a:bodyPr wrap="square" rtlCol="0">
            <a:spAutoFit/>
          </a:bodyPr>
          <a:lstStyle/>
          <a:p>
            <a:r>
              <a:rPr lang="en-GB" sz="1200" dirty="0">
                <a:latin typeface="Frutiger LT Std 55 Roman"/>
              </a:rPr>
              <a:t>Person centred goals</a:t>
            </a:r>
          </a:p>
        </p:txBody>
      </p:sp>
      <p:sp>
        <p:nvSpPr>
          <p:cNvPr id="29" name="TextBox 28">
            <a:extLst>
              <a:ext uri="{FF2B5EF4-FFF2-40B4-BE49-F238E27FC236}">
                <a16:creationId xmlns:a16="http://schemas.microsoft.com/office/drawing/2014/main" id="{94FF10BE-2ED3-47B8-9AE1-A0CEB31143D7}"/>
              </a:ext>
            </a:extLst>
          </p:cNvPr>
          <p:cNvSpPr txBox="1"/>
          <p:nvPr/>
        </p:nvSpPr>
        <p:spPr>
          <a:xfrm>
            <a:off x="3577178" y="4534731"/>
            <a:ext cx="1457322" cy="276999"/>
          </a:xfrm>
          <a:prstGeom prst="rect">
            <a:avLst/>
          </a:prstGeom>
          <a:noFill/>
        </p:spPr>
        <p:txBody>
          <a:bodyPr wrap="square" rtlCol="0">
            <a:spAutoFit/>
          </a:bodyPr>
          <a:lstStyle/>
          <a:p>
            <a:r>
              <a:rPr lang="en-GB" sz="1200" dirty="0">
                <a:latin typeface="Frutiger LT Std 55 Roman"/>
              </a:rPr>
              <a:t>Better health </a:t>
            </a:r>
          </a:p>
        </p:txBody>
      </p:sp>
      <p:sp>
        <p:nvSpPr>
          <p:cNvPr id="30" name="TextBox 29">
            <a:extLst>
              <a:ext uri="{FF2B5EF4-FFF2-40B4-BE49-F238E27FC236}">
                <a16:creationId xmlns:a16="http://schemas.microsoft.com/office/drawing/2014/main" id="{492A82EB-9E2B-42C3-966D-E0471BA808CC}"/>
              </a:ext>
            </a:extLst>
          </p:cNvPr>
          <p:cNvSpPr txBox="1"/>
          <p:nvPr/>
        </p:nvSpPr>
        <p:spPr>
          <a:xfrm>
            <a:off x="3577178" y="5147193"/>
            <a:ext cx="1321519" cy="276999"/>
          </a:xfrm>
          <a:prstGeom prst="rect">
            <a:avLst/>
          </a:prstGeom>
          <a:noFill/>
        </p:spPr>
        <p:txBody>
          <a:bodyPr wrap="square" rtlCol="0">
            <a:spAutoFit/>
          </a:bodyPr>
          <a:lstStyle/>
          <a:p>
            <a:r>
              <a:rPr lang="en-GB" sz="1200" dirty="0">
                <a:latin typeface="Frutiger LT Std 55 Roman"/>
              </a:rPr>
              <a:t>Clearer pathways</a:t>
            </a:r>
          </a:p>
        </p:txBody>
      </p:sp>
      <p:sp>
        <p:nvSpPr>
          <p:cNvPr id="31" name="TextBox 30">
            <a:extLst>
              <a:ext uri="{FF2B5EF4-FFF2-40B4-BE49-F238E27FC236}">
                <a16:creationId xmlns:a16="http://schemas.microsoft.com/office/drawing/2014/main" id="{CA8ACD33-866A-46A6-B5CE-F5C9426FE2C0}"/>
              </a:ext>
            </a:extLst>
          </p:cNvPr>
          <p:cNvSpPr txBox="1"/>
          <p:nvPr/>
        </p:nvSpPr>
        <p:spPr>
          <a:xfrm>
            <a:off x="888963" y="5985265"/>
            <a:ext cx="4034278" cy="1277273"/>
          </a:xfrm>
          <a:prstGeom prst="rect">
            <a:avLst/>
          </a:prstGeom>
          <a:noFill/>
        </p:spPr>
        <p:txBody>
          <a:bodyPr wrap="square" rtlCol="0">
            <a:spAutoFit/>
          </a:bodyPr>
          <a:lstStyle/>
          <a:p>
            <a:r>
              <a:rPr lang="en-GB" sz="1100" dirty="0">
                <a:latin typeface="Frutiger LT Std 55 Roman"/>
              </a:rPr>
              <a:t>After your Access Assessment Meeting you may be asked to give feed back about your experience. It is important for us to hear your comments so that we can improve our services. You can also contact the Single Point of Access if you have any concerns or complaints you want to raise about your Access Assessment Meeting</a:t>
            </a:r>
          </a:p>
          <a:p>
            <a:r>
              <a:rPr lang="en-GB" sz="1100" dirty="0">
                <a:latin typeface="Frutiger LT Std 55 Roman"/>
              </a:rPr>
              <a:t>                                         Tel: 01482 478702</a:t>
            </a:r>
          </a:p>
        </p:txBody>
      </p:sp>
    </p:spTree>
    <p:extLst>
      <p:ext uri="{BB962C8B-B14F-4D97-AF65-F5344CB8AC3E}">
        <p14:creationId xmlns:p14="http://schemas.microsoft.com/office/powerpoint/2010/main" val="37602975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548</Words>
  <Application>Microsoft Office PowerPoint</Application>
  <PresentationFormat>Custom</PresentationFormat>
  <Paragraphs>33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Frutiger LT Std 55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HATHWAY, Elizabeth (HUMBER TEACHING NHS FOUNDATION TRUST)</cp:lastModifiedBy>
  <cp:revision>26</cp:revision>
  <dcterms:created xsi:type="dcterms:W3CDTF">2021-01-12T20:37:10Z</dcterms:created>
  <dcterms:modified xsi:type="dcterms:W3CDTF">2023-04-14T14:55:40Z</dcterms:modified>
</cp:coreProperties>
</file>