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Lst>
  <p:sldSz cx="5329238" cy="7561263"/>
  <p:notesSz cx="6858000" cy="9144000"/>
  <p:defaultTextStyle>
    <a:defPPr>
      <a:defRPr lang="en-US"/>
    </a:defPPr>
    <a:lvl1pPr marL="0" algn="l" defTabSz="736549" rtl="0" eaLnBrk="1" latinLnBrk="0" hangingPunct="1">
      <a:defRPr sz="1400" kern="1200">
        <a:solidFill>
          <a:schemeClr val="tx1"/>
        </a:solidFill>
        <a:latin typeface="+mn-lt"/>
        <a:ea typeface="+mn-ea"/>
        <a:cs typeface="+mn-cs"/>
      </a:defRPr>
    </a:lvl1pPr>
    <a:lvl2pPr marL="368275" algn="l" defTabSz="736549" rtl="0" eaLnBrk="1" latinLnBrk="0" hangingPunct="1">
      <a:defRPr sz="1400" kern="1200">
        <a:solidFill>
          <a:schemeClr val="tx1"/>
        </a:solidFill>
        <a:latin typeface="+mn-lt"/>
        <a:ea typeface="+mn-ea"/>
        <a:cs typeface="+mn-cs"/>
      </a:defRPr>
    </a:lvl2pPr>
    <a:lvl3pPr marL="736549" algn="l" defTabSz="736549" rtl="0" eaLnBrk="1" latinLnBrk="0" hangingPunct="1">
      <a:defRPr sz="1400" kern="1200">
        <a:solidFill>
          <a:schemeClr val="tx1"/>
        </a:solidFill>
        <a:latin typeface="+mn-lt"/>
        <a:ea typeface="+mn-ea"/>
        <a:cs typeface="+mn-cs"/>
      </a:defRPr>
    </a:lvl3pPr>
    <a:lvl4pPr marL="1104824" algn="l" defTabSz="736549" rtl="0" eaLnBrk="1" latinLnBrk="0" hangingPunct="1">
      <a:defRPr sz="1400" kern="1200">
        <a:solidFill>
          <a:schemeClr val="tx1"/>
        </a:solidFill>
        <a:latin typeface="+mn-lt"/>
        <a:ea typeface="+mn-ea"/>
        <a:cs typeface="+mn-cs"/>
      </a:defRPr>
    </a:lvl4pPr>
    <a:lvl5pPr marL="1473098" algn="l" defTabSz="736549" rtl="0" eaLnBrk="1" latinLnBrk="0" hangingPunct="1">
      <a:defRPr sz="1400" kern="1200">
        <a:solidFill>
          <a:schemeClr val="tx1"/>
        </a:solidFill>
        <a:latin typeface="+mn-lt"/>
        <a:ea typeface="+mn-ea"/>
        <a:cs typeface="+mn-cs"/>
      </a:defRPr>
    </a:lvl5pPr>
    <a:lvl6pPr marL="1841373" algn="l" defTabSz="736549" rtl="0" eaLnBrk="1" latinLnBrk="0" hangingPunct="1">
      <a:defRPr sz="1400" kern="1200">
        <a:solidFill>
          <a:schemeClr val="tx1"/>
        </a:solidFill>
        <a:latin typeface="+mn-lt"/>
        <a:ea typeface="+mn-ea"/>
        <a:cs typeface="+mn-cs"/>
      </a:defRPr>
    </a:lvl6pPr>
    <a:lvl7pPr marL="2209648" algn="l" defTabSz="736549" rtl="0" eaLnBrk="1" latinLnBrk="0" hangingPunct="1">
      <a:defRPr sz="1400" kern="1200">
        <a:solidFill>
          <a:schemeClr val="tx1"/>
        </a:solidFill>
        <a:latin typeface="+mn-lt"/>
        <a:ea typeface="+mn-ea"/>
        <a:cs typeface="+mn-cs"/>
      </a:defRPr>
    </a:lvl7pPr>
    <a:lvl8pPr marL="2577922" algn="l" defTabSz="736549" rtl="0" eaLnBrk="1" latinLnBrk="0" hangingPunct="1">
      <a:defRPr sz="1400" kern="1200">
        <a:solidFill>
          <a:schemeClr val="tx1"/>
        </a:solidFill>
        <a:latin typeface="+mn-lt"/>
        <a:ea typeface="+mn-ea"/>
        <a:cs typeface="+mn-cs"/>
      </a:defRPr>
    </a:lvl8pPr>
    <a:lvl9pPr marL="2946197" algn="l" defTabSz="736549"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167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4255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2224" y="36"/>
      </p:cViewPr>
      <p:guideLst>
        <p:guide orient="horz" pos="2382"/>
        <p:guide pos="167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99693" y="2348892"/>
            <a:ext cx="4529853" cy="1620771"/>
          </a:xfrm>
        </p:spPr>
        <p:txBody>
          <a:bodyPr/>
          <a:lstStyle/>
          <a:p>
            <a:r>
              <a:rPr lang="en-US"/>
              <a:t>Click to edit Master title style</a:t>
            </a:r>
            <a:endParaRPr lang="en-GB"/>
          </a:p>
        </p:txBody>
      </p:sp>
      <p:sp>
        <p:nvSpPr>
          <p:cNvPr id="3" name="Subtitle 2"/>
          <p:cNvSpPr>
            <a:spLocks noGrp="1"/>
          </p:cNvSpPr>
          <p:nvPr>
            <p:ph type="subTitle" idx="1"/>
          </p:nvPr>
        </p:nvSpPr>
        <p:spPr>
          <a:xfrm>
            <a:off x="799386" y="4284716"/>
            <a:ext cx="3730467" cy="1932322"/>
          </a:xfrm>
        </p:spPr>
        <p:txBody>
          <a:bodyPr/>
          <a:lstStyle>
            <a:lvl1pPr marL="0" indent="0" algn="ctr">
              <a:buNone/>
              <a:defRPr>
                <a:solidFill>
                  <a:schemeClr val="tx1">
                    <a:tint val="75000"/>
                  </a:schemeClr>
                </a:solidFill>
              </a:defRPr>
            </a:lvl1pPr>
            <a:lvl2pPr marL="368275" indent="0" algn="ctr">
              <a:buNone/>
              <a:defRPr>
                <a:solidFill>
                  <a:schemeClr val="tx1">
                    <a:tint val="75000"/>
                  </a:schemeClr>
                </a:solidFill>
              </a:defRPr>
            </a:lvl2pPr>
            <a:lvl3pPr marL="736549" indent="0" algn="ctr">
              <a:buNone/>
              <a:defRPr>
                <a:solidFill>
                  <a:schemeClr val="tx1">
                    <a:tint val="75000"/>
                  </a:schemeClr>
                </a:solidFill>
              </a:defRPr>
            </a:lvl3pPr>
            <a:lvl4pPr marL="1104824" indent="0" algn="ctr">
              <a:buNone/>
              <a:defRPr>
                <a:solidFill>
                  <a:schemeClr val="tx1">
                    <a:tint val="75000"/>
                  </a:schemeClr>
                </a:solidFill>
              </a:defRPr>
            </a:lvl4pPr>
            <a:lvl5pPr marL="1473098" indent="0" algn="ctr">
              <a:buNone/>
              <a:defRPr>
                <a:solidFill>
                  <a:schemeClr val="tx1">
                    <a:tint val="75000"/>
                  </a:schemeClr>
                </a:solidFill>
              </a:defRPr>
            </a:lvl5pPr>
            <a:lvl6pPr marL="1841373" indent="0" algn="ctr">
              <a:buNone/>
              <a:defRPr>
                <a:solidFill>
                  <a:schemeClr val="tx1">
                    <a:tint val="75000"/>
                  </a:schemeClr>
                </a:solidFill>
              </a:defRPr>
            </a:lvl6pPr>
            <a:lvl7pPr marL="2209648" indent="0" algn="ctr">
              <a:buNone/>
              <a:defRPr>
                <a:solidFill>
                  <a:schemeClr val="tx1">
                    <a:tint val="75000"/>
                  </a:schemeClr>
                </a:solidFill>
              </a:defRPr>
            </a:lvl7pPr>
            <a:lvl8pPr marL="2577922" indent="0" algn="ctr">
              <a:buNone/>
              <a:defRPr>
                <a:solidFill>
                  <a:schemeClr val="tx1">
                    <a:tint val="75000"/>
                  </a:schemeClr>
                </a:solidFill>
              </a:defRPr>
            </a:lvl8pPr>
            <a:lvl9pPr marL="2946197"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17/01/2023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619048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17/01/2023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4062977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95693" y="234540"/>
            <a:ext cx="990906" cy="50145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20201" y="234540"/>
            <a:ext cx="2886670" cy="50145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17/01/2023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765461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17/01/2023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4176051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20972" y="4858812"/>
            <a:ext cx="4529853" cy="1501751"/>
          </a:xfrm>
        </p:spPr>
        <p:txBody>
          <a:bodyPr anchor="t"/>
          <a:lstStyle>
            <a:lvl1pPr algn="l">
              <a:defRPr sz="3200" b="1" cap="all"/>
            </a:lvl1pPr>
          </a:lstStyle>
          <a:p>
            <a:r>
              <a:rPr lang="en-US"/>
              <a:t>Click to edit Master title style</a:t>
            </a:r>
            <a:endParaRPr lang="en-GB"/>
          </a:p>
        </p:txBody>
      </p:sp>
      <p:sp>
        <p:nvSpPr>
          <p:cNvPr id="3" name="Text Placeholder 2"/>
          <p:cNvSpPr>
            <a:spLocks noGrp="1"/>
          </p:cNvSpPr>
          <p:nvPr>
            <p:ph type="body" idx="1"/>
          </p:nvPr>
        </p:nvSpPr>
        <p:spPr>
          <a:xfrm>
            <a:off x="420972" y="3204787"/>
            <a:ext cx="4529853" cy="1654025"/>
          </a:xfrm>
        </p:spPr>
        <p:txBody>
          <a:bodyPr anchor="b"/>
          <a:lstStyle>
            <a:lvl1pPr marL="0" indent="0">
              <a:buNone/>
              <a:defRPr sz="1600">
                <a:solidFill>
                  <a:schemeClr val="tx1">
                    <a:tint val="75000"/>
                  </a:schemeClr>
                </a:solidFill>
              </a:defRPr>
            </a:lvl1pPr>
            <a:lvl2pPr marL="368275" indent="0">
              <a:buNone/>
              <a:defRPr sz="1400">
                <a:solidFill>
                  <a:schemeClr val="tx1">
                    <a:tint val="75000"/>
                  </a:schemeClr>
                </a:solidFill>
              </a:defRPr>
            </a:lvl2pPr>
            <a:lvl3pPr marL="736549" indent="0">
              <a:buNone/>
              <a:defRPr sz="1300">
                <a:solidFill>
                  <a:schemeClr val="tx1">
                    <a:tint val="75000"/>
                  </a:schemeClr>
                </a:solidFill>
              </a:defRPr>
            </a:lvl3pPr>
            <a:lvl4pPr marL="1104824" indent="0">
              <a:buNone/>
              <a:defRPr sz="1100">
                <a:solidFill>
                  <a:schemeClr val="tx1">
                    <a:tint val="75000"/>
                  </a:schemeClr>
                </a:solidFill>
              </a:defRPr>
            </a:lvl4pPr>
            <a:lvl5pPr marL="1473098" indent="0">
              <a:buNone/>
              <a:defRPr sz="1100">
                <a:solidFill>
                  <a:schemeClr val="tx1">
                    <a:tint val="75000"/>
                  </a:schemeClr>
                </a:solidFill>
              </a:defRPr>
            </a:lvl5pPr>
            <a:lvl6pPr marL="1841373" indent="0">
              <a:buNone/>
              <a:defRPr sz="1100">
                <a:solidFill>
                  <a:schemeClr val="tx1">
                    <a:tint val="75000"/>
                  </a:schemeClr>
                </a:solidFill>
              </a:defRPr>
            </a:lvl6pPr>
            <a:lvl7pPr marL="2209648" indent="0">
              <a:buNone/>
              <a:defRPr sz="1100">
                <a:solidFill>
                  <a:schemeClr val="tx1">
                    <a:tint val="75000"/>
                  </a:schemeClr>
                </a:solidFill>
              </a:defRPr>
            </a:lvl7pPr>
            <a:lvl8pPr marL="2577922" indent="0">
              <a:buNone/>
              <a:defRPr sz="1100">
                <a:solidFill>
                  <a:schemeClr val="tx1">
                    <a:tint val="75000"/>
                  </a:schemeClr>
                </a:solidFill>
              </a:defRPr>
            </a:lvl8pPr>
            <a:lvl9pPr marL="2946197" indent="0">
              <a:buNone/>
              <a:defRPr sz="1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A3870C-0599-4A4D-ACF3-55E01274DE67}" type="datetimeFigureOut">
              <a:rPr lang="en-GB" smtClean="0"/>
              <a:t>17/01/2023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812692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20202" y="1370480"/>
            <a:ext cx="1938325" cy="3878648"/>
          </a:xfrm>
        </p:spPr>
        <p:txBody>
          <a:bodyPr/>
          <a:lstStyle>
            <a:lvl1pPr>
              <a:defRPr sz="23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247347" y="1370480"/>
            <a:ext cx="1939251" cy="3878648"/>
          </a:xfrm>
        </p:spPr>
        <p:txBody>
          <a:bodyPr/>
          <a:lstStyle>
            <a:lvl1pPr>
              <a:defRPr sz="23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FA3870C-0599-4A4D-ACF3-55E01274DE67}" type="datetimeFigureOut">
              <a:rPr lang="en-GB" smtClean="0"/>
              <a:t>17/01/2023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3891294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6462" y="302802"/>
            <a:ext cx="4796314" cy="126021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266462" y="1692533"/>
            <a:ext cx="2354672" cy="705367"/>
          </a:xfrm>
        </p:spPr>
        <p:txBody>
          <a:bodyPr anchor="b"/>
          <a:lstStyle>
            <a:lvl1pPr marL="0" indent="0">
              <a:buNone/>
              <a:defRPr sz="1900" b="1"/>
            </a:lvl1pPr>
            <a:lvl2pPr marL="368275" indent="0">
              <a:buNone/>
              <a:defRPr sz="1600" b="1"/>
            </a:lvl2pPr>
            <a:lvl3pPr marL="736549" indent="0">
              <a:buNone/>
              <a:defRPr sz="1400" b="1"/>
            </a:lvl3pPr>
            <a:lvl4pPr marL="1104824" indent="0">
              <a:buNone/>
              <a:defRPr sz="1300" b="1"/>
            </a:lvl4pPr>
            <a:lvl5pPr marL="1473098" indent="0">
              <a:buNone/>
              <a:defRPr sz="1300" b="1"/>
            </a:lvl5pPr>
            <a:lvl6pPr marL="1841373" indent="0">
              <a:buNone/>
              <a:defRPr sz="1300" b="1"/>
            </a:lvl6pPr>
            <a:lvl7pPr marL="2209648" indent="0">
              <a:buNone/>
              <a:defRPr sz="1300" b="1"/>
            </a:lvl7pPr>
            <a:lvl8pPr marL="2577922" indent="0">
              <a:buNone/>
              <a:defRPr sz="1300" b="1"/>
            </a:lvl8pPr>
            <a:lvl9pPr marL="2946197" indent="0">
              <a:buNone/>
              <a:defRPr sz="1300" b="1"/>
            </a:lvl9pPr>
          </a:lstStyle>
          <a:p>
            <a:pPr lvl="0"/>
            <a:r>
              <a:rPr lang="en-US"/>
              <a:t>Click to edit Master text styles</a:t>
            </a:r>
          </a:p>
        </p:txBody>
      </p:sp>
      <p:sp>
        <p:nvSpPr>
          <p:cNvPr id="4" name="Content Placeholder 3"/>
          <p:cNvSpPr>
            <a:spLocks noGrp="1"/>
          </p:cNvSpPr>
          <p:nvPr>
            <p:ph sz="half" idx="2"/>
          </p:nvPr>
        </p:nvSpPr>
        <p:spPr>
          <a:xfrm>
            <a:off x="266462" y="2397900"/>
            <a:ext cx="2354672" cy="4356478"/>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2707180" y="1692533"/>
            <a:ext cx="2355597" cy="705367"/>
          </a:xfrm>
        </p:spPr>
        <p:txBody>
          <a:bodyPr anchor="b"/>
          <a:lstStyle>
            <a:lvl1pPr marL="0" indent="0">
              <a:buNone/>
              <a:defRPr sz="1900" b="1"/>
            </a:lvl1pPr>
            <a:lvl2pPr marL="368275" indent="0">
              <a:buNone/>
              <a:defRPr sz="1600" b="1"/>
            </a:lvl2pPr>
            <a:lvl3pPr marL="736549" indent="0">
              <a:buNone/>
              <a:defRPr sz="1400" b="1"/>
            </a:lvl3pPr>
            <a:lvl4pPr marL="1104824" indent="0">
              <a:buNone/>
              <a:defRPr sz="1300" b="1"/>
            </a:lvl4pPr>
            <a:lvl5pPr marL="1473098" indent="0">
              <a:buNone/>
              <a:defRPr sz="1300" b="1"/>
            </a:lvl5pPr>
            <a:lvl6pPr marL="1841373" indent="0">
              <a:buNone/>
              <a:defRPr sz="1300" b="1"/>
            </a:lvl6pPr>
            <a:lvl7pPr marL="2209648" indent="0">
              <a:buNone/>
              <a:defRPr sz="1300" b="1"/>
            </a:lvl7pPr>
            <a:lvl8pPr marL="2577922" indent="0">
              <a:buNone/>
              <a:defRPr sz="1300" b="1"/>
            </a:lvl8pPr>
            <a:lvl9pPr marL="2946197" indent="0">
              <a:buNone/>
              <a:defRPr sz="1300" b="1"/>
            </a:lvl9pPr>
          </a:lstStyle>
          <a:p>
            <a:pPr lvl="0"/>
            <a:r>
              <a:rPr lang="en-US"/>
              <a:t>Click to edit Master text styles</a:t>
            </a:r>
          </a:p>
        </p:txBody>
      </p:sp>
      <p:sp>
        <p:nvSpPr>
          <p:cNvPr id="6" name="Content Placeholder 5"/>
          <p:cNvSpPr>
            <a:spLocks noGrp="1"/>
          </p:cNvSpPr>
          <p:nvPr>
            <p:ph sz="quarter" idx="4"/>
          </p:nvPr>
        </p:nvSpPr>
        <p:spPr>
          <a:xfrm>
            <a:off x="2707180" y="2397900"/>
            <a:ext cx="2355597" cy="4356478"/>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FA3870C-0599-4A4D-ACF3-55E01274DE67}" type="datetimeFigureOut">
              <a:rPr lang="en-GB" smtClean="0"/>
              <a:t>17/01/2023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3513773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FA3870C-0599-4A4D-ACF3-55E01274DE67}" type="datetimeFigureOut">
              <a:rPr lang="en-GB" smtClean="0"/>
              <a:t>17/01/2023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3056816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A3870C-0599-4A4D-ACF3-55E01274DE67}" type="datetimeFigureOut">
              <a:rPr lang="en-GB" smtClean="0"/>
              <a:t>17/01/2023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1134576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6463" y="301051"/>
            <a:ext cx="1753282" cy="1281214"/>
          </a:xfrm>
        </p:spPr>
        <p:txBody>
          <a:bodyPr anchor="b"/>
          <a:lstStyle>
            <a:lvl1pPr algn="l">
              <a:defRPr sz="1600" b="1"/>
            </a:lvl1pPr>
          </a:lstStyle>
          <a:p>
            <a:r>
              <a:rPr lang="en-US"/>
              <a:t>Click to edit Master title style</a:t>
            </a:r>
            <a:endParaRPr lang="en-GB"/>
          </a:p>
        </p:txBody>
      </p:sp>
      <p:sp>
        <p:nvSpPr>
          <p:cNvPr id="3" name="Content Placeholder 2"/>
          <p:cNvSpPr>
            <a:spLocks noGrp="1"/>
          </p:cNvSpPr>
          <p:nvPr>
            <p:ph idx="1"/>
          </p:nvPr>
        </p:nvSpPr>
        <p:spPr>
          <a:xfrm>
            <a:off x="2083584" y="301051"/>
            <a:ext cx="2979192" cy="6453329"/>
          </a:xfrm>
        </p:spPr>
        <p:txBody>
          <a:bodyPr/>
          <a:lstStyle>
            <a:lvl1pPr>
              <a:defRPr sz="2600"/>
            </a:lvl1pPr>
            <a:lvl2pPr>
              <a:defRPr sz="23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266463" y="1582266"/>
            <a:ext cx="1753282" cy="5172114"/>
          </a:xfrm>
        </p:spPr>
        <p:txBody>
          <a:bodyPr/>
          <a:lstStyle>
            <a:lvl1pPr marL="0" indent="0">
              <a:buNone/>
              <a:defRPr sz="1100"/>
            </a:lvl1pPr>
            <a:lvl2pPr marL="368275" indent="0">
              <a:buNone/>
              <a:defRPr sz="1000"/>
            </a:lvl2pPr>
            <a:lvl3pPr marL="736549" indent="0">
              <a:buNone/>
              <a:defRPr sz="800"/>
            </a:lvl3pPr>
            <a:lvl4pPr marL="1104824" indent="0">
              <a:buNone/>
              <a:defRPr sz="700"/>
            </a:lvl4pPr>
            <a:lvl5pPr marL="1473098" indent="0">
              <a:buNone/>
              <a:defRPr sz="700"/>
            </a:lvl5pPr>
            <a:lvl6pPr marL="1841373" indent="0">
              <a:buNone/>
              <a:defRPr sz="700"/>
            </a:lvl6pPr>
            <a:lvl7pPr marL="2209648" indent="0">
              <a:buNone/>
              <a:defRPr sz="700"/>
            </a:lvl7pPr>
            <a:lvl8pPr marL="2577922" indent="0">
              <a:buNone/>
              <a:defRPr sz="700"/>
            </a:lvl8pPr>
            <a:lvl9pPr marL="2946197" indent="0">
              <a:buNone/>
              <a:defRPr sz="700"/>
            </a:lvl9pPr>
          </a:lstStyle>
          <a:p>
            <a:pPr lvl="0"/>
            <a:r>
              <a:rPr lang="en-US"/>
              <a:t>Click to edit Master text styles</a:t>
            </a:r>
          </a:p>
        </p:txBody>
      </p:sp>
      <p:sp>
        <p:nvSpPr>
          <p:cNvPr id="5" name="Date Placeholder 4"/>
          <p:cNvSpPr>
            <a:spLocks noGrp="1"/>
          </p:cNvSpPr>
          <p:nvPr>
            <p:ph type="dt" sz="half" idx="10"/>
          </p:nvPr>
        </p:nvSpPr>
        <p:spPr/>
        <p:txBody>
          <a:bodyPr/>
          <a:lstStyle/>
          <a:p>
            <a:fld id="{6FA3870C-0599-4A4D-ACF3-55E01274DE67}" type="datetimeFigureOut">
              <a:rPr lang="en-GB" smtClean="0"/>
              <a:t>17/01/2023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631495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4568" y="5292884"/>
            <a:ext cx="3197543" cy="624855"/>
          </a:xfrm>
        </p:spPr>
        <p:txBody>
          <a:bodyPr anchor="b"/>
          <a:lstStyle>
            <a:lvl1pPr algn="l">
              <a:defRPr sz="1600" b="1"/>
            </a:lvl1pPr>
          </a:lstStyle>
          <a:p>
            <a:r>
              <a:rPr lang="en-US"/>
              <a:t>Click to edit Master title style</a:t>
            </a:r>
            <a:endParaRPr lang="en-GB"/>
          </a:p>
        </p:txBody>
      </p:sp>
      <p:sp>
        <p:nvSpPr>
          <p:cNvPr id="3" name="Picture Placeholder 2"/>
          <p:cNvSpPr>
            <a:spLocks noGrp="1"/>
          </p:cNvSpPr>
          <p:nvPr>
            <p:ph type="pic" idx="1"/>
          </p:nvPr>
        </p:nvSpPr>
        <p:spPr>
          <a:xfrm>
            <a:off x="1044568" y="675613"/>
            <a:ext cx="3197543" cy="4536758"/>
          </a:xfrm>
        </p:spPr>
        <p:txBody>
          <a:bodyPr/>
          <a:lstStyle>
            <a:lvl1pPr marL="0" indent="0">
              <a:buNone/>
              <a:defRPr sz="2600"/>
            </a:lvl1pPr>
            <a:lvl2pPr marL="368275" indent="0">
              <a:buNone/>
              <a:defRPr sz="2300"/>
            </a:lvl2pPr>
            <a:lvl3pPr marL="736549" indent="0">
              <a:buNone/>
              <a:defRPr sz="1900"/>
            </a:lvl3pPr>
            <a:lvl4pPr marL="1104824" indent="0">
              <a:buNone/>
              <a:defRPr sz="1600"/>
            </a:lvl4pPr>
            <a:lvl5pPr marL="1473098" indent="0">
              <a:buNone/>
              <a:defRPr sz="1600"/>
            </a:lvl5pPr>
            <a:lvl6pPr marL="1841373" indent="0">
              <a:buNone/>
              <a:defRPr sz="1600"/>
            </a:lvl6pPr>
            <a:lvl7pPr marL="2209648" indent="0">
              <a:buNone/>
              <a:defRPr sz="1600"/>
            </a:lvl7pPr>
            <a:lvl8pPr marL="2577922" indent="0">
              <a:buNone/>
              <a:defRPr sz="1600"/>
            </a:lvl8pPr>
            <a:lvl9pPr marL="2946197" indent="0">
              <a:buNone/>
              <a:defRPr sz="1600"/>
            </a:lvl9pPr>
          </a:lstStyle>
          <a:p>
            <a:endParaRPr lang="en-GB"/>
          </a:p>
        </p:txBody>
      </p:sp>
      <p:sp>
        <p:nvSpPr>
          <p:cNvPr id="4" name="Text Placeholder 3"/>
          <p:cNvSpPr>
            <a:spLocks noGrp="1"/>
          </p:cNvSpPr>
          <p:nvPr>
            <p:ph type="body" sz="half" idx="2"/>
          </p:nvPr>
        </p:nvSpPr>
        <p:spPr>
          <a:xfrm>
            <a:off x="1044568" y="5917739"/>
            <a:ext cx="3197543" cy="887398"/>
          </a:xfrm>
        </p:spPr>
        <p:txBody>
          <a:bodyPr/>
          <a:lstStyle>
            <a:lvl1pPr marL="0" indent="0">
              <a:buNone/>
              <a:defRPr sz="1100"/>
            </a:lvl1pPr>
            <a:lvl2pPr marL="368275" indent="0">
              <a:buNone/>
              <a:defRPr sz="1000"/>
            </a:lvl2pPr>
            <a:lvl3pPr marL="736549" indent="0">
              <a:buNone/>
              <a:defRPr sz="800"/>
            </a:lvl3pPr>
            <a:lvl4pPr marL="1104824" indent="0">
              <a:buNone/>
              <a:defRPr sz="700"/>
            </a:lvl4pPr>
            <a:lvl5pPr marL="1473098" indent="0">
              <a:buNone/>
              <a:defRPr sz="700"/>
            </a:lvl5pPr>
            <a:lvl6pPr marL="1841373" indent="0">
              <a:buNone/>
              <a:defRPr sz="700"/>
            </a:lvl6pPr>
            <a:lvl7pPr marL="2209648" indent="0">
              <a:buNone/>
              <a:defRPr sz="700"/>
            </a:lvl7pPr>
            <a:lvl8pPr marL="2577922" indent="0">
              <a:buNone/>
              <a:defRPr sz="700"/>
            </a:lvl8pPr>
            <a:lvl9pPr marL="2946197" indent="0">
              <a:buNone/>
              <a:defRPr sz="700"/>
            </a:lvl9pPr>
          </a:lstStyle>
          <a:p>
            <a:pPr lvl="0"/>
            <a:r>
              <a:rPr lang="en-US"/>
              <a:t>Click to edit Master text styles</a:t>
            </a:r>
          </a:p>
        </p:txBody>
      </p:sp>
      <p:sp>
        <p:nvSpPr>
          <p:cNvPr id="5" name="Date Placeholder 4"/>
          <p:cNvSpPr>
            <a:spLocks noGrp="1"/>
          </p:cNvSpPr>
          <p:nvPr>
            <p:ph type="dt" sz="half" idx="10"/>
          </p:nvPr>
        </p:nvSpPr>
        <p:spPr/>
        <p:txBody>
          <a:bodyPr/>
          <a:lstStyle/>
          <a:p>
            <a:fld id="{6FA3870C-0599-4A4D-ACF3-55E01274DE67}" type="datetimeFigureOut">
              <a:rPr lang="en-GB" smtClean="0"/>
              <a:t>17/01/2023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514081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6462" y="302802"/>
            <a:ext cx="4796314" cy="1260210"/>
          </a:xfrm>
          <a:prstGeom prst="rect">
            <a:avLst/>
          </a:prstGeom>
        </p:spPr>
        <p:txBody>
          <a:bodyPr vert="horz" lIns="73655" tIns="36827" rIns="73655" bIns="36827"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266462" y="1764296"/>
            <a:ext cx="4796314" cy="4990084"/>
          </a:xfrm>
          <a:prstGeom prst="rect">
            <a:avLst/>
          </a:prstGeom>
        </p:spPr>
        <p:txBody>
          <a:bodyPr vert="horz" lIns="73655" tIns="36827" rIns="73655" bIns="3682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266462" y="7008171"/>
            <a:ext cx="1243489" cy="402568"/>
          </a:xfrm>
          <a:prstGeom prst="rect">
            <a:avLst/>
          </a:prstGeom>
        </p:spPr>
        <p:txBody>
          <a:bodyPr vert="horz" lIns="73655" tIns="36827" rIns="73655" bIns="36827" rtlCol="0" anchor="ctr"/>
          <a:lstStyle>
            <a:lvl1pPr algn="l">
              <a:defRPr sz="1000">
                <a:solidFill>
                  <a:schemeClr val="tx1">
                    <a:tint val="75000"/>
                  </a:schemeClr>
                </a:solidFill>
              </a:defRPr>
            </a:lvl1pPr>
          </a:lstStyle>
          <a:p>
            <a:fld id="{6FA3870C-0599-4A4D-ACF3-55E01274DE67}" type="datetimeFigureOut">
              <a:rPr lang="en-GB" smtClean="0"/>
              <a:t>17/01/2023</a:t>
            </a:fld>
            <a:endParaRPr lang="en-GB"/>
          </a:p>
        </p:txBody>
      </p:sp>
      <p:sp>
        <p:nvSpPr>
          <p:cNvPr id="5" name="Footer Placeholder 4"/>
          <p:cNvSpPr>
            <a:spLocks noGrp="1"/>
          </p:cNvSpPr>
          <p:nvPr>
            <p:ph type="ftr" sz="quarter" idx="3"/>
          </p:nvPr>
        </p:nvSpPr>
        <p:spPr>
          <a:xfrm>
            <a:off x="1820823" y="7008171"/>
            <a:ext cx="1687592" cy="402568"/>
          </a:xfrm>
          <a:prstGeom prst="rect">
            <a:avLst/>
          </a:prstGeom>
        </p:spPr>
        <p:txBody>
          <a:bodyPr vert="horz" lIns="73655" tIns="36827" rIns="73655" bIns="36827" rtlCol="0" anchor="ctr"/>
          <a:lstStyle>
            <a:lvl1pPr algn="ctr">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819288" y="7008171"/>
            <a:ext cx="1243489" cy="402568"/>
          </a:xfrm>
          <a:prstGeom prst="rect">
            <a:avLst/>
          </a:prstGeom>
        </p:spPr>
        <p:txBody>
          <a:bodyPr vert="horz" lIns="73655" tIns="36827" rIns="73655" bIns="36827" rtlCol="0" anchor="ctr"/>
          <a:lstStyle>
            <a:lvl1pPr algn="r">
              <a:defRPr sz="1000">
                <a:solidFill>
                  <a:schemeClr val="tx1">
                    <a:tint val="75000"/>
                  </a:schemeClr>
                </a:solidFill>
              </a:defRPr>
            </a:lvl1pPr>
          </a:lstStyle>
          <a:p>
            <a:fld id="{682D07D2-FE91-4819-BA57-D0495BE6C405}" type="slidenum">
              <a:rPr lang="en-GB" smtClean="0"/>
              <a:t>‹#›</a:t>
            </a:fld>
            <a:endParaRPr lang="en-GB"/>
          </a:p>
        </p:txBody>
      </p:sp>
    </p:spTree>
    <p:extLst>
      <p:ext uri="{BB962C8B-B14F-4D97-AF65-F5344CB8AC3E}">
        <p14:creationId xmlns:p14="http://schemas.microsoft.com/office/powerpoint/2010/main" val="1962750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36549" rtl="0" eaLnBrk="1" latinLnBrk="0" hangingPunct="1">
        <a:spcBef>
          <a:spcPct val="0"/>
        </a:spcBef>
        <a:buNone/>
        <a:defRPr sz="3500" kern="1200">
          <a:solidFill>
            <a:schemeClr val="tx1"/>
          </a:solidFill>
          <a:latin typeface="+mj-lt"/>
          <a:ea typeface="+mj-ea"/>
          <a:cs typeface="+mj-cs"/>
        </a:defRPr>
      </a:lvl1pPr>
    </p:titleStyle>
    <p:bodyStyle>
      <a:lvl1pPr marL="276206" indent="-276206" algn="l" defTabSz="736549"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1pPr>
      <a:lvl2pPr marL="598446" indent="-230172" algn="l" defTabSz="736549"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2pPr>
      <a:lvl3pPr marL="920687" indent="-184137" algn="l" defTabSz="736549"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3pPr>
      <a:lvl4pPr marL="1288961"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1657236"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025510"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393785"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2762060"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130334"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736549" rtl="0" eaLnBrk="1" latinLnBrk="0" hangingPunct="1">
        <a:defRPr sz="1400" kern="1200">
          <a:solidFill>
            <a:schemeClr val="tx1"/>
          </a:solidFill>
          <a:latin typeface="+mn-lt"/>
          <a:ea typeface="+mn-ea"/>
          <a:cs typeface="+mn-cs"/>
        </a:defRPr>
      </a:lvl1pPr>
      <a:lvl2pPr marL="368275" algn="l" defTabSz="736549" rtl="0" eaLnBrk="1" latinLnBrk="0" hangingPunct="1">
        <a:defRPr sz="1400" kern="1200">
          <a:solidFill>
            <a:schemeClr val="tx1"/>
          </a:solidFill>
          <a:latin typeface="+mn-lt"/>
          <a:ea typeface="+mn-ea"/>
          <a:cs typeface="+mn-cs"/>
        </a:defRPr>
      </a:lvl2pPr>
      <a:lvl3pPr marL="736549" algn="l" defTabSz="736549" rtl="0" eaLnBrk="1" latinLnBrk="0" hangingPunct="1">
        <a:defRPr sz="1400" kern="1200">
          <a:solidFill>
            <a:schemeClr val="tx1"/>
          </a:solidFill>
          <a:latin typeface="+mn-lt"/>
          <a:ea typeface="+mn-ea"/>
          <a:cs typeface="+mn-cs"/>
        </a:defRPr>
      </a:lvl3pPr>
      <a:lvl4pPr marL="1104824" algn="l" defTabSz="736549" rtl="0" eaLnBrk="1" latinLnBrk="0" hangingPunct="1">
        <a:defRPr sz="1400" kern="1200">
          <a:solidFill>
            <a:schemeClr val="tx1"/>
          </a:solidFill>
          <a:latin typeface="+mn-lt"/>
          <a:ea typeface="+mn-ea"/>
          <a:cs typeface="+mn-cs"/>
        </a:defRPr>
      </a:lvl4pPr>
      <a:lvl5pPr marL="1473098" algn="l" defTabSz="736549" rtl="0" eaLnBrk="1" latinLnBrk="0" hangingPunct="1">
        <a:defRPr sz="1400" kern="1200">
          <a:solidFill>
            <a:schemeClr val="tx1"/>
          </a:solidFill>
          <a:latin typeface="+mn-lt"/>
          <a:ea typeface="+mn-ea"/>
          <a:cs typeface="+mn-cs"/>
        </a:defRPr>
      </a:lvl5pPr>
      <a:lvl6pPr marL="1841373" algn="l" defTabSz="736549" rtl="0" eaLnBrk="1" latinLnBrk="0" hangingPunct="1">
        <a:defRPr sz="1400" kern="1200">
          <a:solidFill>
            <a:schemeClr val="tx1"/>
          </a:solidFill>
          <a:latin typeface="+mn-lt"/>
          <a:ea typeface="+mn-ea"/>
          <a:cs typeface="+mn-cs"/>
        </a:defRPr>
      </a:lvl6pPr>
      <a:lvl7pPr marL="2209648" algn="l" defTabSz="736549" rtl="0" eaLnBrk="1" latinLnBrk="0" hangingPunct="1">
        <a:defRPr sz="1400" kern="1200">
          <a:solidFill>
            <a:schemeClr val="tx1"/>
          </a:solidFill>
          <a:latin typeface="+mn-lt"/>
          <a:ea typeface="+mn-ea"/>
          <a:cs typeface="+mn-cs"/>
        </a:defRPr>
      </a:lvl7pPr>
      <a:lvl8pPr marL="2577922" algn="l" defTabSz="736549" rtl="0" eaLnBrk="1" latinLnBrk="0" hangingPunct="1">
        <a:defRPr sz="1400" kern="1200">
          <a:solidFill>
            <a:schemeClr val="tx1"/>
          </a:solidFill>
          <a:latin typeface="+mn-lt"/>
          <a:ea typeface="+mn-ea"/>
          <a:cs typeface="+mn-cs"/>
        </a:defRPr>
      </a:lvl8pPr>
      <a:lvl9pPr marL="2946197" algn="l" defTabSz="736549"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humber.nhs.uk/Services/humber-family-connections.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hyperlink" Target="mailto:hnf-tr.communications@nhs.net" TargetMode="External"/><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lowchart: Delay 5"/>
          <p:cNvSpPr/>
          <p:nvPr/>
        </p:nvSpPr>
        <p:spPr>
          <a:xfrm>
            <a:off x="-2" y="1880713"/>
            <a:ext cx="2168351" cy="1971926"/>
          </a:xfrm>
          <a:custGeom>
            <a:avLst/>
            <a:gdLst>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334"/>
              <a:gd name="connsiteY0" fmla="*/ 0 h 7689304"/>
              <a:gd name="connsiteX1" fmla="*/ 2722612 w 5445334"/>
              <a:gd name="connsiteY1" fmla="*/ 0 h 7689304"/>
              <a:gd name="connsiteX2" fmla="*/ 5445224 w 5445334"/>
              <a:gd name="connsiteY2" fmla="*/ 3844652 h 7689304"/>
              <a:gd name="connsiteX3" fmla="*/ 2641929 w 5445334"/>
              <a:gd name="connsiteY3" fmla="*/ 7541386 h 7689304"/>
              <a:gd name="connsiteX4" fmla="*/ 0 w 5445334"/>
              <a:gd name="connsiteY4" fmla="*/ 7689304 h 7689304"/>
              <a:gd name="connsiteX5" fmla="*/ 0 w 5445334"/>
              <a:gd name="connsiteY5" fmla="*/ 0 h 7689304"/>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45248"/>
              <a:gd name="connsiteY0" fmla="*/ 0 h 7716198"/>
              <a:gd name="connsiteX1" fmla="*/ 2722612 w 5445248"/>
              <a:gd name="connsiteY1" fmla="*/ 0 h 7716198"/>
              <a:gd name="connsiteX2" fmla="*/ 5445224 w 5445248"/>
              <a:gd name="connsiteY2" fmla="*/ 3844652 h 7716198"/>
              <a:gd name="connsiteX3" fmla="*/ 1942682 w 5445248"/>
              <a:gd name="connsiteY3" fmla="*/ 7716198 h 7716198"/>
              <a:gd name="connsiteX4" fmla="*/ 0 w 5445248"/>
              <a:gd name="connsiteY4" fmla="*/ 7689304 h 7716198"/>
              <a:gd name="connsiteX5" fmla="*/ 0 w 5445248"/>
              <a:gd name="connsiteY5" fmla="*/ 0 h 7716198"/>
              <a:gd name="connsiteX0" fmla="*/ 0 w 5466118"/>
              <a:gd name="connsiteY0" fmla="*/ 0 h 7716198"/>
              <a:gd name="connsiteX1" fmla="*/ 2722612 w 5466118"/>
              <a:gd name="connsiteY1" fmla="*/ 0 h 7716198"/>
              <a:gd name="connsiteX2" fmla="*/ 5445224 w 5466118"/>
              <a:gd name="connsiteY2" fmla="*/ 3844652 h 7716198"/>
              <a:gd name="connsiteX3" fmla="*/ 1942682 w 5466118"/>
              <a:gd name="connsiteY3" fmla="*/ 7716198 h 7716198"/>
              <a:gd name="connsiteX4" fmla="*/ 0 w 5466118"/>
              <a:gd name="connsiteY4" fmla="*/ 7689304 h 7716198"/>
              <a:gd name="connsiteX5" fmla="*/ 0 w 5466118"/>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21054"/>
              <a:gd name="connsiteX1" fmla="*/ 2722612 w 5451561"/>
              <a:gd name="connsiteY1" fmla="*/ 0 h 7721054"/>
              <a:gd name="connsiteX2" fmla="*/ 5445224 w 5451561"/>
              <a:gd name="connsiteY2" fmla="*/ 3844652 h 7721054"/>
              <a:gd name="connsiteX3" fmla="*/ 1942682 w 5451561"/>
              <a:gd name="connsiteY3" fmla="*/ 7716198 h 7721054"/>
              <a:gd name="connsiteX4" fmla="*/ 12700 w 5451561"/>
              <a:gd name="connsiteY4" fmla="*/ 7721054 h 7721054"/>
              <a:gd name="connsiteX5" fmla="*/ 0 w 5451561"/>
              <a:gd name="connsiteY5" fmla="*/ 0 h 7721054"/>
              <a:gd name="connsiteX0" fmla="*/ 0 w 5451437"/>
              <a:gd name="connsiteY0" fmla="*/ 197 h 7721251"/>
              <a:gd name="connsiteX1" fmla="*/ 2722612 w 5451437"/>
              <a:gd name="connsiteY1" fmla="*/ 197 h 7721251"/>
              <a:gd name="connsiteX2" fmla="*/ 5445224 w 5451437"/>
              <a:gd name="connsiteY2" fmla="*/ 3844849 h 7721251"/>
              <a:gd name="connsiteX3" fmla="*/ 1942682 w 5451437"/>
              <a:gd name="connsiteY3" fmla="*/ 7716395 h 7721251"/>
              <a:gd name="connsiteX4" fmla="*/ 12700 w 5451437"/>
              <a:gd name="connsiteY4" fmla="*/ 7721251 h 7721251"/>
              <a:gd name="connsiteX5" fmla="*/ 0 w 5451437"/>
              <a:gd name="connsiteY5" fmla="*/ 197 h 7721251"/>
              <a:gd name="connsiteX0" fmla="*/ 0 w 5451435"/>
              <a:gd name="connsiteY0" fmla="*/ 197 h 7721251"/>
              <a:gd name="connsiteX1" fmla="*/ 2722612 w 5451435"/>
              <a:gd name="connsiteY1" fmla="*/ 197 h 7721251"/>
              <a:gd name="connsiteX2" fmla="*/ 5445224 w 5451435"/>
              <a:gd name="connsiteY2" fmla="*/ 3844849 h 7721251"/>
              <a:gd name="connsiteX3" fmla="*/ 1942682 w 5451435"/>
              <a:gd name="connsiteY3" fmla="*/ 7716395 h 7721251"/>
              <a:gd name="connsiteX4" fmla="*/ 12700 w 5451435"/>
              <a:gd name="connsiteY4" fmla="*/ 7721251 h 7721251"/>
              <a:gd name="connsiteX5" fmla="*/ 0 w 5451435"/>
              <a:gd name="connsiteY5" fmla="*/ 197 h 7721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1435" h="7721251">
                <a:moveTo>
                  <a:pt x="0" y="197"/>
                </a:moveTo>
                <a:lnTo>
                  <a:pt x="2722612" y="197"/>
                </a:lnTo>
                <a:cubicBezTo>
                  <a:pt x="4210592" y="-23385"/>
                  <a:pt x="5554294" y="2065383"/>
                  <a:pt x="5445224" y="3844849"/>
                </a:cubicBezTo>
                <a:cubicBezTo>
                  <a:pt x="5336154" y="5624315"/>
                  <a:pt x="4685218" y="7785306"/>
                  <a:pt x="1942682" y="7716395"/>
                </a:cubicBezTo>
                <a:lnTo>
                  <a:pt x="12700" y="7721251"/>
                </a:lnTo>
                <a:cubicBezTo>
                  <a:pt x="8467" y="5147566"/>
                  <a:pt x="4233" y="2573882"/>
                  <a:pt x="0" y="1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2268" y="0"/>
            <a:ext cx="1836969" cy="1044327"/>
          </a:xfrm>
          <a:prstGeom prst="rect">
            <a:avLst/>
          </a:prstGeom>
        </p:spPr>
      </p:pic>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 y="5975041"/>
            <a:ext cx="1872533" cy="1579245"/>
          </a:xfrm>
          <a:prstGeom prst="rect">
            <a:avLst/>
          </a:prstGeom>
        </p:spPr>
      </p:pic>
      <p:sp>
        <p:nvSpPr>
          <p:cNvPr id="18" name="Rounded Rectangle 17"/>
          <p:cNvSpPr/>
          <p:nvPr/>
        </p:nvSpPr>
        <p:spPr>
          <a:xfrm>
            <a:off x="2592611" y="4860751"/>
            <a:ext cx="3096344" cy="2088232"/>
          </a:xfrm>
          <a:prstGeom prst="roundRect">
            <a:avLst>
              <a:gd name="adj" fmla="val 12239"/>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p:cNvSpPr txBox="1"/>
          <p:nvPr/>
        </p:nvSpPr>
        <p:spPr>
          <a:xfrm>
            <a:off x="2759366" y="6023941"/>
            <a:ext cx="2304256" cy="830997"/>
          </a:xfrm>
          <a:prstGeom prst="rect">
            <a:avLst/>
          </a:prstGeom>
          <a:noFill/>
        </p:spPr>
        <p:txBody>
          <a:bodyPr wrap="square" rtlCol="0">
            <a:spAutoFit/>
          </a:bodyPr>
          <a:lstStyle/>
          <a:p>
            <a:r>
              <a:rPr lang="en-GB" sz="1200" dirty="0">
                <a:solidFill>
                  <a:schemeClr val="bg1"/>
                </a:solidFill>
                <a:latin typeface="Arial" panose="020B0604020202020204" pitchFamily="34" charset="0"/>
                <a:cs typeface="Arial" panose="020B0604020202020204" pitchFamily="34" charset="0"/>
              </a:rPr>
              <a:t>An online group programme for supporters of individuals with emotion dysregulation across Hull and East Yorkshire</a:t>
            </a:r>
          </a:p>
        </p:txBody>
      </p:sp>
      <p:sp>
        <p:nvSpPr>
          <p:cNvPr id="20" name="TextBox 19"/>
          <p:cNvSpPr txBox="1"/>
          <p:nvPr/>
        </p:nvSpPr>
        <p:spPr>
          <a:xfrm>
            <a:off x="2759366" y="4860751"/>
            <a:ext cx="2631094" cy="1200329"/>
          </a:xfrm>
          <a:prstGeom prst="rect">
            <a:avLst/>
          </a:prstGeom>
          <a:noFill/>
        </p:spPr>
        <p:txBody>
          <a:bodyPr wrap="square" rtlCol="0">
            <a:spAutoFit/>
          </a:bodyPr>
          <a:lstStyle/>
          <a:p>
            <a:r>
              <a:rPr lang="en-GB" sz="2400" b="1" dirty="0">
                <a:solidFill>
                  <a:schemeClr val="bg1"/>
                </a:solidFill>
                <a:latin typeface="Frutiger LT Std 55 Roman" panose="020B0602020204020204" pitchFamily="34" charset="0"/>
              </a:rPr>
              <a:t>Humber Family </a:t>
            </a:r>
            <a:r>
              <a:rPr lang="en-GB" sz="2400" b="1" dirty="0" err="1">
                <a:solidFill>
                  <a:schemeClr val="bg1"/>
                </a:solidFill>
                <a:latin typeface="Frutiger LT Std 55 Roman" panose="020B0602020204020204" pitchFamily="34" charset="0"/>
              </a:rPr>
              <a:t>Connections</a:t>
            </a:r>
            <a:r>
              <a:rPr lang="en-GB" sz="1600" b="1" baseline="30000" dirty="0" err="1">
                <a:solidFill>
                  <a:schemeClr val="bg1"/>
                </a:solidFill>
                <a:latin typeface="Frutiger LT Std 55 Roman" panose="020B0602020204020204" pitchFamily="34" charset="0"/>
              </a:rPr>
              <a:t>TM</a:t>
            </a:r>
            <a:r>
              <a:rPr lang="en-GB" sz="2400" b="1" baseline="30000" dirty="0">
                <a:solidFill>
                  <a:schemeClr val="bg1"/>
                </a:solidFill>
                <a:latin typeface="Frutiger LT Std 55 Roman" panose="020B0602020204020204" pitchFamily="34" charset="0"/>
              </a:rPr>
              <a:t> </a:t>
            </a:r>
            <a:r>
              <a:rPr lang="en-GB" sz="2400" b="1" dirty="0">
                <a:solidFill>
                  <a:schemeClr val="bg1"/>
                </a:solidFill>
                <a:latin typeface="Frutiger LT Std 55 Roman" panose="020B0602020204020204" pitchFamily="34" charset="0"/>
              </a:rPr>
              <a:t>Service</a:t>
            </a:r>
            <a:endParaRPr lang="en-GB" sz="2400" dirty="0">
              <a:solidFill>
                <a:schemeClr val="bg1"/>
              </a:solidFill>
              <a:latin typeface="Frutiger LT Std 55 Roman" panose="020B0602020204020204" pitchFamily="34" charset="0"/>
            </a:endParaRPr>
          </a:p>
        </p:txBody>
      </p:sp>
      <p:sp>
        <p:nvSpPr>
          <p:cNvPr id="21" name="TextBox 20"/>
          <p:cNvSpPr txBox="1"/>
          <p:nvPr/>
        </p:nvSpPr>
        <p:spPr>
          <a:xfrm>
            <a:off x="2232758" y="7020991"/>
            <a:ext cx="3024336" cy="400110"/>
          </a:xfrm>
          <a:prstGeom prst="rect">
            <a:avLst/>
          </a:prstGeom>
          <a:noFill/>
        </p:spPr>
        <p:txBody>
          <a:bodyPr wrap="square" rtlCol="0">
            <a:spAutoFit/>
          </a:bodyPr>
          <a:lstStyle/>
          <a:p>
            <a:pPr algn="r"/>
            <a:r>
              <a:rPr lang="en-GB" sz="1000" dirty="0">
                <a:solidFill>
                  <a:srgbClr val="005EB8"/>
                </a:solidFill>
                <a:latin typeface="Frutiger LT Std 55 Roman" pitchFamily="34" charset="0"/>
              </a:rPr>
              <a:t>Publication Date: December 2022 </a:t>
            </a:r>
          </a:p>
          <a:p>
            <a:pPr algn="r"/>
            <a:r>
              <a:rPr lang="en-GB" sz="1000" dirty="0">
                <a:solidFill>
                  <a:srgbClr val="005EB8"/>
                </a:solidFill>
                <a:latin typeface="Frutiger LT Std 55 Roman" pitchFamily="34" charset="0"/>
              </a:rPr>
              <a:t>Review Date: December 2024 </a:t>
            </a:r>
          </a:p>
        </p:txBody>
      </p:sp>
      <p:pic>
        <p:nvPicPr>
          <p:cNvPr id="1026" name="Picture 2" descr="Group of People Holding Arm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3733" y="1189393"/>
            <a:ext cx="4141771" cy="3354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7684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355" y="324247"/>
            <a:ext cx="4752528" cy="400110"/>
          </a:xfrm>
          <a:prstGeom prst="rect">
            <a:avLst/>
          </a:prstGeom>
          <a:noFill/>
        </p:spPr>
        <p:txBody>
          <a:bodyPr wrap="square" rtlCol="0">
            <a:spAutoFit/>
          </a:bodyPr>
          <a:lstStyle/>
          <a:p>
            <a:r>
              <a:rPr lang="en-GB" sz="2000" b="1" dirty="0">
                <a:solidFill>
                  <a:srgbClr val="005EB8"/>
                </a:solidFill>
                <a:latin typeface="Frutiger LT Std 55 Roman" pitchFamily="34" charset="0"/>
              </a:rPr>
              <a:t>Humber Family Connections Service</a:t>
            </a:r>
          </a:p>
        </p:txBody>
      </p:sp>
      <p:sp>
        <p:nvSpPr>
          <p:cNvPr id="6" name="TextBox 5"/>
          <p:cNvSpPr txBox="1"/>
          <p:nvPr/>
        </p:nvSpPr>
        <p:spPr>
          <a:xfrm>
            <a:off x="288355" y="1044327"/>
            <a:ext cx="4680520" cy="10587514"/>
          </a:xfrm>
          <a:prstGeom prst="rect">
            <a:avLst/>
          </a:prstGeom>
          <a:noFill/>
        </p:spPr>
        <p:txBody>
          <a:bodyPr wrap="square" numCol="2" spcCol="180000" rtlCol="0">
            <a:spAutoFit/>
          </a:bodyPr>
          <a:lstStyle/>
          <a:p>
            <a:r>
              <a:rPr lang="en-GB" sz="1050" b="1" dirty="0">
                <a:solidFill>
                  <a:srgbClr val="0070C0"/>
                </a:solidFill>
                <a:latin typeface="Arial" panose="020B0604020202020204" pitchFamily="34" charset="0"/>
                <a:cs typeface="Arial" panose="020B0604020202020204" pitchFamily="34" charset="0"/>
              </a:rPr>
              <a:t>What is Family Connections?</a:t>
            </a:r>
            <a:endParaRPr lang="en-GB" sz="1050" dirty="0">
              <a:solidFill>
                <a:srgbClr val="0070C0"/>
              </a:solidFill>
              <a:latin typeface="Arial" panose="020B0604020202020204" pitchFamily="34" charset="0"/>
              <a:cs typeface="Arial" panose="020B0604020202020204" pitchFamily="34" charset="0"/>
            </a:endParaRPr>
          </a:p>
          <a:p>
            <a:pPr fontAlgn="base"/>
            <a:endParaRPr lang="en-GB" sz="1050" dirty="0">
              <a:latin typeface="Arial" panose="020B0604020202020204" pitchFamily="34" charset="0"/>
              <a:cs typeface="Arial" panose="020B0604020202020204" pitchFamily="34" charset="0"/>
            </a:endParaRPr>
          </a:p>
          <a:p>
            <a:pPr fontAlgn="base"/>
            <a:r>
              <a:rPr lang="en-GB" sz="1050" dirty="0">
                <a:latin typeface="Arial" panose="020B0604020202020204" pitchFamily="34" charset="0"/>
                <a:cs typeface="Arial" panose="020B0604020202020204" pitchFamily="34" charset="0"/>
              </a:rPr>
              <a:t>Humber Family Connections (HFC) is for those who support someone in their life who experiences emotional dysregulation. They could be a friend, relative or colleague of the person with emotional dysregulation. The online group programme runs for 12 weeks with 2 hour weekly sessions and some homework between sessions. It follows the programme developed by NEA-BPD (National Education Alliance for Borderline Personality Disorder) in the United States.</a:t>
            </a:r>
          </a:p>
          <a:p>
            <a:pPr fontAlgn="base"/>
            <a:endParaRPr lang="en-GB" sz="1050" dirty="0">
              <a:latin typeface="Arial" panose="020B0604020202020204" pitchFamily="34" charset="0"/>
              <a:cs typeface="Arial" panose="020B0604020202020204" pitchFamily="34" charset="0"/>
            </a:endParaRPr>
          </a:p>
          <a:p>
            <a:pPr fontAlgn="base"/>
            <a:r>
              <a:rPr lang="en-GB" sz="1050" b="1" dirty="0">
                <a:solidFill>
                  <a:srgbClr val="005EB8"/>
                </a:solidFill>
                <a:latin typeface="Arial" panose="020B0604020202020204" pitchFamily="34" charset="0"/>
                <a:cs typeface="Arial" panose="020B0604020202020204" pitchFamily="34" charset="0"/>
              </a:rPr>
              <a:t>What is Emotion Dysregulation?</a:t>
            </a:r>
          </a:p>
          <a:p>
            <a:pPr fontAlgn="base"/>
            <a:endParaRPr lang="en-GB" sz="1050" dirty="0">
              <a:solidFill>
                <a:srgbClr val="005EB8"/>
              </a:solidFill>
              <a:latin typeface="Arial" panose="020B0604020202020204" pitchFamily="34" charset="0"/>
              <a:cs typeface="Arial" panose="020B0604020202020204" pitchFamily="34" charset="0"/>
            </a:endParaRPr>
          </a:p>
          <a:p>
            <a:pPr lvl="0" fontAlgn="base"/>
            <a:r>
              <a:rPr lang="en-GB" sz="1050" dirty="0">
                <a:latin typeface="Arial" panose="020B0604020202020204" pitchFamily="34" charset="0"/>
                <a:cs typeface="Arial" panose="020B0604020202020204" pitchFamily="34" charset="0"/>
              </a:rPr>
              <a:t>Supporters of people who experience some of the following difficulties may benefit from HFC:</a:t>
            </a:r>
          </a:p>
          <a:p>
            <a:pPr fontAlgn="base"/>
            <a:r>
              <a:rPr lang="en-GB" sz="1050" dirty="0">
                <a:latin typeface="Arial" panose="020B0604020202020204" pitchFamily="34" charset="0"/>
                <a:cs typeface="Arial" panose="020B0604020202020204" pitchFamily="34" charset="0"/>
              </a:rPr>
              <a:t> </a:t>
            </a:r>
          </a:p>
          <a:p>
            <a:pPr marL="171450" lvl="0" indent="-171450">
              <a:buFont typeface="Arial" panose="020B0604020202020204" pitchFamily="34" charset="0"/>
              <a:buChar char="•"/>
            </a:pPr>
            <a:r>
              <a:rPr lang="en-GB" sz="1050" dirty="0">
                <a:latin typeface="Arial" panose="020B0604020202020204" pitchFamily="34" charset="0"/>
                <a:cs typeface="Arial" panose="020B0604020202020204" pitchFamily="34" charset="0"/>
              </a:rPr>
              <a:t>Intense and quickly changing emotions</a:t>
            </a:r>
          </a:p>
          <a:p>
            <a:pPr marL="171450" lvl="0" indent="-171450">
              <a:buFont typeface="Arial" panose="020B0604020202020204" pitchFamily="34" charset="0"/>
              <a:buChar char="•"/>
            </a:pPr>
            <a:r>
              <a:rPr lang="en-GB" sz="1050" dirty="0">
                <a:latin typeface="Arial" panose="020B0604020202020204" pitchFamily="34" charset="0"/>
                <a:cs typeface="Arial" panose="020B0604020202020204" pitchFamily="34" charset="0"/>
              </a:rPr>
              <a:t>Difficulties with impulsive or extreme anger</a:t>
            </a:r>
          </a:p>
          <a:p>
            <a:pPr marL="171450" lvl="0" indent="-171450">
              <a:buFont typeface="Arial" panose="020B0604020202020204" pitchFamily="34" charset="0"/>
              <a:buChar char="•"/>
            </a:pPr>
            <a:r>
              <a:rPr lang="en-GB" sz="1050" dirty="0">
                <a:latin typeface="Arial" panose="020B0604020202020204" pitchFamily="34" charset="0"/>
                <a:cs typeface="Arial" panose="020B0604020202020204" pitchFamily="34" charset="0"/>
              </a:rPr>
              <a:t>Intense or chaotic relationships</a:t>
            </a:r>
          </a:p>
          <a:p>
            <a:pPr marL="171450" lvl="0" indent="-171450">
              <a:buFont typeface="Arial" panose="020B0604020202020204" pitchFamily="34" charset="0"/>
              <a:buChar char="•"/>
            </a:pPr>
            <a:r>
              <a:rPr lang="en-GB" sz="1050" dirty="0">
                <a:latin typeface="Arial" panose="020B0604020202020204" pitchFamily="34" charset="0"/>
                <a:cs typeface="Arial" panose="020B0604020202020204" pitchFamily="34" charset="0"/>
              </a:rPr>
              <a:t>Repeated self-harm or suicidal behaviour/thoughts</a:t>
            </a:r>
          </a:p>
          <a:p>
            <a:pPr marL="171450" lvl="0" indent="-171450">
              <a:buFont typeface="Arial" panose="020B0604020202020204" pitchFamily="34" charset="0"/>
              <a:buChar char="•"/>
            </a:pPr>
            <a:r>
              <a:rPr lang="en-GB" sz="1050" dirty="0">
                <a:latin typeface="Arial" panose="020B0604020202020204" pitchFamily="34" charset="0"/>
                <a:cs typeface="Arial" panose="020B0604020202020204" pitchFamily="34" charset="0"/>
              </a:rPr>
              <a:t>Making desperate efforts to avoid losing relationships</a:t>
            </a:r>
          </a:p>
          <a:p>
            <a:pPr marL="171450" indent="-171450">
              <a:buFont typeface="Arial" panose="020B0604020202020204" pitchFamily="34" charset="0"/>
              <a:buChar char="•"/>
            </a:pPr>
            <a:r>
              <a:rPr lang="en-GB" sz="1050" dirty="0">
                <a:latin typeface="Arial" panose="020B0604020202020204" pitchFamily="34" charset="0"/>
                <a:cs typeface="Arial" panose="020B0604020202020204" pitchFamily="34" charset="0"/>
              </a:rPr>
              <a:t>Impulsive/self-damaging behaviours e.g. alcohol and drug abuse, dangerous sexual relationships, impulsive spending, binge eating</a:t>
            </a:r>
          </a:p>
          <a:p>
            <a:pPr marL="171450" indent="-171450">
              <a:buFont typeface="Arial" panose="020B0604020202020204" pitchFamily="34" charset="0"/>
              <a:buChar char="•"/>
            </a:pPr>
            <a:endParaRPr lang="en-GB" sz="105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050" dirty="0">
              <a:latin typeface="Arial" panose="020B0604020202020204" pitchFamily="34" charset="0"/>
              <a:cs typeface="Arial" panose="020B0604020202020204" pitchFamily="34" charset="0"/>
            </a:endParaRPr>
          </a:p>
          <a:p>
            <a:endParaRPr lang="en-GB" sz="105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05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05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050" dirty="0">
              <a:latin typeface="Arial" panose="020B0604020202020204" pitchFamily="34" charset="0"/>
              <a:cs typeface="Arial" panose="020B0604020202020204" pitchFamily="34" charset="0"/>
            </a:endParaRPr>
          </a:p>
          <a:p>
            <a:endParaRPr lang="en-GB" sz="105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endParaRPr lang="en-GB" sz="105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endParaRPr lang="en-GB" sz="1050" dirty="0">
              <a:latin typeface="Arial" panose="020B0604020202020204" pitchFamily="34" charset="0"/>
              <a:cs typeface="Arial" panose="020B0604020202020204" pitchFamily="34" charset="0"/>
            </a:endParaRPr>
          </a:p>
          <a:p>
            <a:pPr fontAlgn="base"/>
            <a:endParaRPr lang="en-GB" sz="1050" b="1" dirty="0">
              <a:solidFill>
                <a:srgbClr val="005EB8"/>
              </a:solidFill>
              <a:latin typeface="Arial" panose="020B0604020202020204" pitchFamily="34" charset="0"/>
              <a:cs typeface="Arial" panose="020B0604020202020204" pitchFamily="34" charset="0"/>
            </a:endParaRPr>
          </a:p>
          <a:p>
            <a:pPr fontAlgn="base"/>
            <a:endParaRPr lang="en-GB" sz="1050" b="1" dirty="0">
              <a:solidFill>
                <a:srgbClr val="005EB8"/>
              </a:solidFill>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r>
              <a:rPr lang="en-GB" sz="1050" b="1" dirty="0">
                <a:solidFill>
                  <a:srgbClr val="0070C0"/>
                </a:solidFill>
                <a:latin typeface="Arial" panose="020B0604020202020204" pitchFamily="34" charset="0"/>
                <a:cs typeface="Arial" panose="020B0604020202020204" pitchFamily="34" charset="0"/>
              </a:rPr>
              <a:t>Does the person I support need a diagnosis for me to come to HFC?</a:t>
            </a:r>
          </a:p>
          <a:p>
            <a:pPr lvl="0" fontAlgn="base"/>
            <a:endParaRPr lang="en-GB" sz="1050" b="1" dirty="0">
              <a:solidFill>
                <a:srgbClr val="0070C0"/>
              </a:solidFill>
              <a:latin typeface="Arial" panose="020B0604020202020204" pitchFamily="34" charset="0"/>
              <a:cs typeface="Arial" panose="020B0604020202020204" pitchFamily="34" charset="0"/>
            </a:endParaRPr>
          </a:p>
          <a:p>
            <a:pPr lvl="0" fontAlgn="base"/>
            <a:r>
              <a:rPr lang="en-GB" sz="1050" dirty="0">
                <a:latin typeface="Arial" panose="020B0604020202020204" pitchFamily="34" charset="0"/>
                <a:cs typeface="Arial" panose="020B0604020202020204" pitchFamily="34" charset="0"/>
              </a:rPr>
              <a:t>You</a:t>
            </a:r>
            <a:r>
              <a:rPr lang="en-GB" sz="1050" dirty="0">
                <a:solidFill>
                  <a:srgbClr val="0070C0"/>
                </a:solidFill>
                <a:latin typeface="Arial" panose="020B0604020202020204" pitchFamily="34" charset="0"/>
                <a:cs typeface="Arial" panose="020B0604020202020204" pitchFamily="34" charset="0"/>
              </a:rPr>
              <a:t> </a:t>
            </a:r>
            <a:r>
              <a:rPr lang="en-GB" sz="1050" dirty="0">
                <a:latin typeface="Arial" panose="020B0604020202020204" pitchFamily="34" charset="0"/>
                <a:cs typeface="Arial" panose="020B0604020202020204" pitchFamily="34" charset="0"/>
              </a:rPr>
              <a:t>can access HFC regardless of whether the person you support (your ‘</a:t>
            </a:r>
            <a:r>
              <a:rPr lang="en-GB" sz="1050" dirty="0" err="1">
                <a:latin typeface="Arial" panose="020B0604020202020204" pitchFamily="34" charset="0"/>
                <a:cs typeface="Arial" panose="020B0604020202020204" pitchFamily="34" charset="0"/>
              </a:rPr>
              <a:t>supportee</a:t>
            </a:r>
            <a:r>
              <a:rPr lang="en-GB" sz="1050" dirty="0">
                <a:latin typeface="Arial" panose="020B0604020202020204" pitchFamily="34" charset="0"/>
                <a:cs typeface="Arial" panose="020B0604020202020204" pitchFamily="34" charset="0"/>
              </a:rPr>
              <a:t>’) is under mental health services or not, and regardless of whether they have a diagnosis or not.</a:t>
            </a:r>
          </a:p>
          <a:p>
            <a:pPr lvl="0" fontAlgn="base"/>
            <a:endParaRPr lang="en-GB" sz="1050" dirty="0">
              <a:latin typeface="Arial" panose="020B0604020202020204" pitchFamily="34" charset="0"/>
              <a:cs typeface="Arial" panose="020B0604020202020204" pitchFamily="34" charset="0"/>
            </a:endParaRPr>
          </a:p>
          <a:p>
            <a:pPr lvl="0" fontAlgn="base"/>
            <a:r>
              <a:rPr lang="en-GB" sz="1050" dirty="0">
                <a:latin typeface="Arial" panose="020B0604020202020204" pitchFamily="34" charset="0"/>
                <a:cs typeface="Arial" panose="020B0604020202020204" pitchFamily="34" charset="0"/>
              </a:rPr>
              <a:t>Emotion dysregulation can occur in the context of different experiences, diagnoses and presentations; we have worked with supporters of individuals with diagnoses/presentations of Borderline Personality Disorder/Emotionally Unstable Personality Disorder, Autism Spectrum Condition, Eating Disorder, and those who have experienced trauma- the main requirement is that your recognise signs of emotion dysregulation in your </a:t>
            </a:r>
            <a:r>
              <a:rPr lang="en-GB" sz="1050" dirty="0" err="1">
                <a:latin typeface="Arial" panose="020B0604020202020204" pitchFamily="34" charset="0"/>
                <a:cs typeface="Arial" panose="020B0604020202020204" pitchFamily="34" charset="0"/>
              </a:rPr>
              <a:t>supportee</a:t>
            </a:r>
            <a:r>
              <a:rPr lang="en-GB" sz="1050" dirty="0">
                <a:latin typeface="Arial" panose="020B0604020202020204" pitchFamily="34" charset="0"/>
                <a:cs typeface="Arial" panose="020B0604020202020204" pitchFamily="34" charset="0"/>
              </a:rPr>
              <a:t>.</a:t>
            </a:r>
          </a:p>
          <a:p>
            <a:pPr lvl="0" fontAlgn="base"/>
            <a:endParaRPr lang="en-GB" sz="1050" dirty="0">
              <a:latin typeface="Arial" panose="020B0604020202020204" pitchFamily="34" charset="0"/>
              <a:cs typeface="Arial" panose="020B0604020202020204" pitchFamily="34" charset="0"/>
            </a:endParaRPr>
          </a:p>
          <a:p>
            <a:pPr lvl="0" fontAlgn="base"/>
            <a:r>
              <a:rPr lang="en-GB" sz="1050" b="1" dirty="0">
                <a:solidFill>
                  <a:srgbClr val="0070C0"/>
                </a:solidFill>
                <a:latin typeface="Arial" panose="020B0604020202020204" pitchFamily="34" charset="0"/>
                <a:cs typeface="Arial" panose="020B0604020202020204" pitchFamily="34" charset="0"/>
              </a:rPr>
              <a:t>Does my </a:t>
            </a:r>
            <a:r>
              <a:rPr lang="en-GB" sz="1050" b="1" dirty="0" err="1">
                <a:solidFill>
                  <a:srgbClr val="0070C0"/>
                </a:solidFill>
                <a:latin typeface="Arial" panose="020B0604020202020204" pitchFamily="34" charset="0"/>
                <a:cs typeface="Arial" panose="020B0604020202020204" pitchFamily="34" charset="0"/>
              </a:rPr>
              <a:t>supportee</a:t>
            </a:r>
            <a:r>
              <a:rPr lang="en-GB" sz="1050" b="1" dirty="0">
                <a:solidFill>
                  <a:srgbClr val="0070C0"/>
                </a:solidFill>
                <a:latin typeface="Arial" panose="020B0604020202020204" pitchFamily="34" charset="0"/>
                <a:cs typeface="Arial" panose="020B0604020202020204" pitchFamily="34" charset="0"/>
              </a:rPr>
              <a:t> come to HFC?</a:t>
            </a:r>
          </a:p>
          <a:p>
            <a:pPr lvl="0" fontAlgn="base"/>
            <a:endParaRPr lang="en-GB" sz="1050" b="1" dirty="0">
              <a:solidFill>
                <a:srgbClr val="0070C0"/>
              </a:solidFill>
              <a:latin typeface="Arial" panose="020B0604020202020204" pitchFamily="34" charset="0"/>
              <a:cs typeface="Arial" panose="020B0604020202020204" pitchFamily="34" charset="0"/>
            </a:endParaRPr>
          </a:p>
          <a:p>
            <a:pPr lvl="0" fontAlgn="base"/>
            <a:r>
              <a:rPr lang="en-GB" sz="1050" dirty="0">
                <a:latin typeface="Arial" panose="020B0604020202020204" pitchFamily="34" charset="0"/>
                <a:cs typeface="Arial" panose="020B0604020202020204" pitchFamily="34" charset="0"/>
              </a:rPr>
              <a:t>No- HFC is for supporters only. You can self-refer; your </a:t>
            </a:r>
            <a:r>
              <a:rPr lang="en-GB" sz="1050" dirty="0" err="1">
                <a:latin typeface="Arial" panose="020B0604020202020204" pitchFamily="34" charset="0"/>
                <a:cs typeface="Arial" panose="020B0604020202020204" pitchFamily="34" charset="0"/>
              </a:rPr>
              <a:t>supportee</a:t>
            </a:r>
            <a:r>
              <a:rPr lang="en-GB" sz="1050" dirty="0">
                <a:latin typeface="Arial" panose="020B0604020202020204" pitchFamily="34" charset="0"/>
                <a:cs typeface="Arial" panose="020B0604020202020204" pitchFamily="34" charset="0"/>
              </a:rPr>
              <a:t> does not need to consent to you attending. If your </a:t>
            </a:r>
            <a:r>
              <a:rPr lang="en-GB" sz="1050" dirty="0" err="1">
                <a:latin typeface="Arial" panose="020B0604020202020204" pitchFamily="34" charset="0"/>
                <a:cs typeface="Arial" panose="020B0604020202020204" pitchFamily="34" charset="0"/>
              </a:rPr>
              <a:t>supportee</a:t>
            </a:r>
            <a:r>
              <a:rPr lang="en-GB" sz="1050" dirty="0">
                <a:latin typeface="Arial" panose="020B0604020202020204" pitchFamily="34" charset="0"/>
                <a:cs typeface="Arial" panose="020B0604020202020204" pitchFamily="34" charset="0"/>
              </a:rPr>
              <a:t> is under mental health services, your HFC involvement will not be communicated to your </a:t>
            </a:r>
            <a:r>
              <a:rPr lang="en-GB" sz="1050" dirty="0" err="1">
                <a:latin typeface="Arial" panose="020B0604020202020204" pitchFamily="34" charset="0"/>
                <a:cs typeface="Arial" panose="020B0604020202020204" pitchFamily="34" charset="0"/>
              </a:rPr>
              <a:t>supportee</a:t>
            </a:r>
            <a:r>
              <a:rPr lang="en-GB" sz="1050" dirty="0">
                <a:latin typeface="Arial" panose="020B0604020202020204" pitchFamily="34" charset="0"/>
                <a:cs typeface="Arial" panose="020B0604020202020204" pitchFamily="34" charset="0"/>
              </a:rPr>
              <a:t> or their care team.</a:t>
            </a:r>
          </a:p>
        </p:txBody>
      </p:sp>
    </p:spTree>
    <p:extLst>
      <p:ext uri="{BB962C8B-B14F-4D97-AF65-F5344CB8AC3E}">
        <p14:creationId xmlns:p14="http://schemas.microsoft.com/office/powerpoint/2010/main" val="3760297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4359" y="252239"/>
            <a:ext cx="4680520" cy="14399583"/>
          </a:xfrm>
          <a:prstGeom prst="rect">
            <a:avLst/>
          </a:prstGeom>
          <a:noFill/>
        </p:spPr>
        <p:txBody>
          <a:bodyPr wrap="square" numCol="2" spcCol="180000" rtlCol="0">
            <a:spAutoFit/>
          </a:bodyPr>
          <a:lstStyle/>
          <a:p>
            <a:pPr lvl="0" fontAlgn="base"/>
            <a:r>
              <a:rPr lang="en-GB" sz="1050" b="1" dirty="0">
                <a:solidFill>
                  <a:srgbClr val="005EB8"/>
                </a:solidFill>
                <a:latin typeface="Arial" panose="020B0604020202020204" pitchFamily="34" charset="0"/>
                <a:cs typeface="Arial" panose="020B0604020202020204" pitchFamily="34" charset="0"/>
              </a:rPr>
              <a:t>Who can come to HFC?</a:t>
            </a:r>
          </a:p>
          <a:p>
            <a:pPr lvl="0" fontAlgn="base"/>
            <a:endParaRPr lang="en-GB" sz="1050" b="1" dirty="0">
              <a:solidFill>
                <a:srgbClr val="005EB8"/>
              </a:solidFill>
              <a:latin typeface="Arial" panose="020B0604020202020204" pitchFamily="34" charset="0"/>
              <a:cs typeface="Arial" panose="020B0604020202020204" pitchFamily="34" charset="0"/>
            </a:endParaRPr>
          </a:p>
          <a:p>
            <a:pPr lvl="0" fontAlgn="base"/>
            <a:r>
              <a:rPr lang="en-GB" sz="1050" dirty="0">
                <a:latin typeface="Arial" panose="020B0604020202020204" pitchFamily="34" charset="0"/>
                <a:cs typeface="Arial" panose="020B0604020202020204" pitchFamily="34" charset="0"/>
              </a:rPr>
              <a:t>To join a HFC group:</a:t>
            </a:r>
          </a:p>
          <a:p>
            <a:pPr lvl="0" fontAlgn="base"/>
            <a:endParaRPr lang="en-GB" sz="1050" dirty="0">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r>
              <a:rPr lang="en-GB" sz="1050" dirty="0">
                <a:latin typeface="Arial" panose="020B0604020202020204" pitchFamily="34" charset="0"/>
                <a:cs typeface="Arial" panose="020B0604020202020204" pitchFamily="34" charset="0"/>
              </a:rPr>
              <a:t>You must be over 18 years of age</a:t>
            </a:r>
          </a:p>
          <a:p>
            <a:pPr lvl="0" fontAlgn="base"/>
            <a:endParaRPr lang="en-GB" sz="1050" dirty="0">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r>
              <a:rPr lang="en-GB" sz="1050" dirty="0">
                <a:latin typeface="Arial" panose="020B0604020202020204" pitchFamily="34" charset="0"/>
                <a:cs typeface="Arial" panose="020B0604020202020204" pitchFamily="34" charset="0"/>
              </a:rPr>
              <a:t>You must support someone in a non-professional relationship who experiences emotion dysregulation</a:t>
            </a:r>
          </a:p>
          <a:p>
            <a:pPr marL="171450" lvl="0" indent="-171450" fontAlgn="base">
              <a:buFont typeface="Arial" panose="020B0604020202020204" pitchFamily="34" charset="0"/>
              <a:buChar char="•"/>
            </a:pPr>
            <a:endParaRPr lang="en-GB" sz="1050" dirty="0">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r>
              <a:rPr lang="en-GB" sz="1050" dirty="0">
                <a:latin typeface="Arial" panose="020B0604020202020204" pitchFamily="34" charset="0"/>
                <a:cs typeface="Arial" panose="020B0604020202020204" pitchFamily="34" charset="0"/>
              </a:rPr>
              <a:t>Either you or your </a:t>
            </a:r>
            <a:r>
              <a:rPr lang="en-GB" sz="1050" dirty="0" err="1">
                <a:latin typeface="Arial" panose="020B0604020202020204" pitchFamily="34" charset="0"/>
                <a:cs typeface="Arial" panose="020B0604020202020204" pitchFamily="34" charset="0"/>
              </a:rPr>
              <a:t>supportee</a:t>
            </a:r>
            <a:r>
              <a:rPr lang="en-GB" sz="1050" dirty="0">
                <a:latin typeface="Arial" panose="020B0604020202020204" pitchFamily="34" charset="0"/>
                <a:cs typeface="Arial" panose="020B0604020202020204" pitchFamily="34" charset="0"/>
              </a:rPr>
              <a:t> must live within the Hull or East Riding areas (see our website for a map of these areas)</a:t>
            </a:r>
          </a:p>
          <a:p>
            <a:pPr marL="171450" lvl="0" indent="-171450" fontAlgn="base">
              <a:buFont typeface="Arial" panose="020B0604020202020204" pitchFamily="34" charset="0"/>
              <a:buChar char="•"/>
            </a:pPr>
            <a:endParaRPr lang="en-GB" sz="1050" dirty="0">
              <a:latin typeface="Arial" panose="020B0604020202020204" pitchFamily="34" charset="0"/>
              <a:cs typeface="Arial" panose="020B0604020202020204" pitchFamily="34" charset="0"/>
            </a:endParaRPr>
          </a:p>
          <a:p>
            <a:pPr lvl="0" fontAlgn="base"/>
            <a:r>
              <a:rPr lang="en-GB" sz="1050" dirty="0">
                <a:latin typeface="Arial" panose="020B0604020202020204" pitchFamily="34" charset="0"/>
                <a:cs typeface="Arial" panose="020B0604020202020204" pitchFamily="34" charset="0"/>
              </a:rPr>
              <a:t>HFC groups are often most helpful for supporters of supportees who are aged 13+, though if you think HFC could be helpful for you and your </a:t>
            </a:r>
            <a:r>
              <a:rPr lang="en-GB" sz="1050" dirty="0" err="1">
                <a:latin typeface="Arial" panose="020B0604020202020204" pitchFamily="34" charset="0"/>
                <a:cs typeface="Arial" panose="020B0604020202020204" pitchFamily="34" charset="0"/>
              </a:rPr>
              <a:t>supportee</a:t>
            </a:r>
            <a:r>
              <a:rPr lang="en-GB" sz="1050" dirty="0">
                <a:latin typeface="Arial" panose="020B0604020202020204" pitchFamily="34" charset="0"/>
                <a:cs typeface="Arial" panose="020B0604020202020204" pitchFamily="34" charset="0"/>
              </a:rPr>
              <a:t> is younger than this, please still self-refer and we will discuss with you whether HFC will be appropriate.</a:t>
            </a:r>
          </a:p>
          <a:p>
            <a:pPr lvl="0" fontAlgn="base"/>
            <a:endParaRPr lang="en-GB" sz="1050" dirty="0">
              <a:solidFill>
                <a:srgbClr val="005EB8"/>
              </a:solidFill>
              <a:latin typeface="Arial" panose="020B0604020202020204" pitchFamily="34" charset="0"/>
              <a:cs typeface="Arial" panose="020B0604020202020204" pitchFamily="34" charset="0"/>
            </a:endParaRPr>
          </a:p>
          <a:p>
            <a:pPr lvl="0" fontAlgn="base"/>
            <a:r>
              <a:rPr lang="en-GB" sz="1050" b="1" dirty="0">
                <a:solidFill>
                  <a:srgbClr val="005EB8"/>
                </a:solidFill>
                <a:latin typeface="Arial" panose="020B0604020202020204" pitchFamily="34" charset="0"/>
                <a:cs typeface="Arial" panose="020B0604020202020204" pitchFamily="34" charset="0"/>
              </a:rPr>
              <a:t>How will HFC help me?</a:t>
            </a:r>
          </a:p>
          <a:p>
            <a:pPr lvl="0" fontAlgn="base"/>
            <a:endParaRPr lang="en-GB" sz="1050" b="1" dirty="0">
              <a:solidFill>
                <a:srgbClr val="005EB8"/>
              </a:solidFill>
              <a:latin typeface="Arial" panose="020B0604020202020204" pitchFamily="34" charset="0"/>
              <a:cs typeface="Arial" panose="020B0604020202020204" pitchFamily="34" charset="0"/>
            </a:endParaRPr>
          </a:p>
          <a:p>
            <a:pPr lvl="0" fontAlgn="base"/>
            <a:r>
              <a:rPr lang="en-GB" sz="1050" dirty="0">
                <a:latin typeface="Arial" panose="020B0604020202020204" pitchFamily="34" charset="0"/>
                <a:cs typeface="Arial" panose="020B0604020202020204" pitchFamily="34" charset="0"/>
              </a:rPr>
              <a:t>HFC focuses on providing educational information about emotion dysregulation, developing skills and strategies to support your wellbeing, that of your </a:t>
            </a:r>
            <a:r>
              <a:rPr lang="en-GB" sz="1050" dirty="0" err="1">
                <a:latin typeface="Arial" panose="020B0604020202020204" pitchFamily="34" charset="0"/>
                <a:cs typeface="Arial" panose="020B0604020202020204" pitchFamily="34" charset="0"/>
              </a:rPr>
              <a:t>supportee</a:t>
            </a:r>
            <a:r>
              <a:rPr lang="en-GB" sz="1050" dirty="0">
                <a:latin typeface="Arial" panose="020B0604020202020204" pitchFamily="34" charset="0"/>
                <a:cs typeface="Arial" panose="020B0604020202020204" pitchFamily="34" charset="0"/>
              </a:rPr>
              <a:t>, and the relationship between you (e.g. self-care, validation, problem-solving), and putting you in touch with other supporters who often have similar experiences.</a:t>
            </a: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lvl="0" fontAlgn="base"/>
            <a:endParaRPr lang="en-GB" sz="1050" b="1" dirty="0">
              <a:solidFill>
                <a:srgbClr val="005EB8"/>
              </a:solidFill>
              <a:latin typeface="Arial" panose="020B0604020202020204" pitchFamily="34" charset="0"/>
              <a:cs typeface="Arial" panose="020B0604020202020204" pitchFamily="34" charset="0"/>
            </a:endParaRPr>
          </a:p>
          <a:p>
            <a:pPr lvl="0" fontAlgn="base"/>
            <a:r>
              <a:rPr lang="en-GB" sz="1050" b="1" dirty="0">
                <a:solidFill>
                  <a:srgbClr val="005EB8"/>
                </a:solidFill>
                <a:latin typeface="Arial" panose="020B0604020202020204" pitchFamily="34" charset="0"/>
                <a:cs typeface="Arial" panose="020B0604020202020204" pitchFamily="34" charset="0"/>
              </a:rPr>
              <a:t>Some supporters who have previously completed HFC said… </a:t>
            </a:r>
            <a:endParaRPr lang="en-GB" sz="1050" b="1"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a:lnSpc>
                <a:spcPct val="115000"/>
              </a:lnSpc>
              <a:spcAft>
                <a:spcPts val="1000"/>
              </a:spcAft>
            </a:pPr>
            <a:r>
              <a:rPr lang="en-GB" sz="1050" i="1" dirty="0">
                <a:latin typeface="Arial" panose="020B0604020202020204" pitchFamily="34" charset="0"/>
                <a:ea typeface="Calibri" panose="020F0502020204030204" pitchFamily="34" charset="0"/>
                <a:cs typeface="Arial" panose="020B0604020202020204" pitchFamily="34" charset="0"/>
              </a:rPr>
              <a:t>“</a:t>
            </a:r>
            <a:r>
              <a:rPr lang="en-GB" sz="1050" i="1" dirty="0">
                <a:effectLst/>
                <a:latin typeface="Arial" panose="020B0604020202020204" pitchFamily="34" charset="0"/>
                <a:ea typeface="Calibri" panose="020F0502020204030204" pitchFamily="34" charset="0"/>
                <a:cs typeface="Arial" panose="020B0604020202020204" pitchFamily="34" charset="0"/>
              </a:rPr>
              <a:t>Normally, you don’t talk about things because people don’t understand, but in Family Connections I found people who do understand and can relate to my experiences; it was a validating and less isolating experience”</a:t>
            </a:r>
          </a:p>
          <a:p>
            <a:pPr lvl="0" fontAlgn="base"/>
            <a:endParaRPr lang="en-GB" sz="1050" i="1" dirty="0">
              <a:solidFill>
                <a:srgbClr val="005EB8"/>
              </a:solidFill>
              <a:latin typeface="Arial" panose="020B0604020202020204" pitchFamily="34" charset="0"/>
              <a:cs typeface="Arial" panose="020B0604020202020204" pitchFamily="34" charset="0"/>
            </a:endParaRPr>
          </a:p>
          <a:p>
            <a:pPr>
              <a:lnSpc>
                <a:spcPct val="115000"/>
              </a:lnSpc>
              <a:spcAft>
                <a:spcPts val="1000"/>
              </a:spcAft>
            </a:pPr>
            <a:r>
              <a:rPr lang="en-GB" sz="1050" i="1" dirty="0">
                <a:effectLst/>
                <a:latin typeface="Arial" panose="020B0604020202020204" pitchFamily="34" charset="0"/>
                <a:ea typeface="Calibri" panose="020F0502020204030204" pitchFamily="34" charset="0"/>
                <a:cs typeface="Arial" panose="020B0604020202020204" pitchFamily="34" charset="0"/>
              </a:rPr>
              <a:t>“Family Connections helped me to accept that you can’t always solve a problem…it helped me see that you have to make time for yourself”</a:t>
            </a:r>
          </a:p>
          <a:p>
            <a:pPr>
              <a:lnSpc>
                <a:spcPct val="115000"/>
              </a:lnSpc>
              <a:spcAft>
                <a:spcPts val="1000"/>
              </a:spcAft>
            </a:pPr>
            <a:r>
              <a:rPr lang="en-GB" sz="1050" i="1" dirty="0">
                <a:effectLst/>
                <a:latin typeface="Arial" panose="020B0604020202020204" pitchFamily="34" charset="0"/>
                <a:ea typeface="Calibri" panose="020F0502020204030204" pitchFamily="34" charset="0"/>
                <a:cs typeface="Arial" panose="020B0604020202020204" pitchFamily="34" charset="0"/>
              </a:rPr>
              <a:t>“[HFC] gave me a way of trying to support my son in a more helpful way, and has changed how I respond to him…the course helped me see things from his point of view and try to understand what the emotion is behind his actions”</a:t>
            </a:r>
          </a:p>
          <a:p>
            <a:pPr>
              <a:lnSpc>
                <a:spcPct val="115000"/>
              </a:lnSpc>
              <a:spcAft>
                <a:spcPts val="1000"/>
              </a:spcAft>
            </a:pPr>
            <a:r>
              <a:rPr lang="en-GB" sz="1050" b="1" dirty="0">
                <a:solidFill>
                  <a:srgbClr val="005EB8"/>
                </a:solidFill>
                <a:latin typeface="Arial" panose="020B0604020202020204" pitchFamily="34" charset="0"/>
                <a:cs typeface="Arial" panose="020B0604020202020204" pitchFamily="34" charset="0"/>
              </a:rPr>
              <a:t>How can I find out more and access HFC?</a:t>
            </a:r>
          </a:p>
          <a:p>
            <a:pPr>
              <a:lnSpc>
                <a:spcPct val="115000"/>
              </a:lnSpc>
              <a:spcAft>
                <a:spcPts val="1000"/>
              </a:spcAft>
            </a:pPr>
            <a:r>
              <a:rPr lang="en-GB" sz="1050" dirty="0">
                <a:latin typeface="Arial" panose="020B0604020202020204" pitchFamily="34" charset="0"/>
                <a:cs typeface="Arial" panose="020B0604020202020204" pitchFamily="34" charset="0"/>
              </a:rPr>
              <a:t>Information on HFC can be found at </a:t>
            </a:r>
            <a:r>
              <a:rPr lang="en-GB" sz="1050" b="1" dirty="0">
                <a:latin typeface="Arial" panose="020B0604020202020204" pitchFamily="34" charset="0"/>
                <a:cs typeface="Arial" panose="020B0604020202020204" pitchFamily="34" charset="0"/>
                <a:hlinkClick r:id="rId2"/>
              </a:rPr>
              <a:t>https://www.humber.nhs.uk/Services/humber-family-connections.htm</a:t>
            </a:r>
            <a:r>
              <a:rPr lang="en-GB" sz="1050" dirty="0">
                <a:latin typeface="Arial" panose="020B0604020202020204" pitchFamily="34" charset="0"/>
                <a:cs typeface="Arial" panose="020B0604020202020204" pitchFamily="34" charset="0"/>
              </a:rPr>
              <a:t> and you can self-refer by completing the online referral form on the same webpage, and someone will contact you. Alternatively you can contact us using the details in bold on the reverse of this leaflet under ‘contact us’</a:t>
            </a:r>
          </a:p>
          <a:p>
            <a:pPr fontAlgn="base"/>
            <a:endParaRPr lang="en-GB" sz="1100" i="1" dirty="0">
              <a:effectLst/>
              <a:latin typeface="Arial" panose="020B0604020202020204" pitchFamily="34" charset="0"/>
              <a:ea typeface="Calibri" panose="020F0502020204030204" pitchFamily="34" charset="0"/>
              <a:cs typeface="Arial" panose="020B0604020202020204" pitchFamily="34" charset="0"/>
            </a:endParaRPr>
          </a:p>
          <a:p>
            <a:pPr lvl="0" fontAlgn="base"/>
            <a:endParaRPr lang="en-GB" sz="800" i="1" dirty="0">
              <a:solidFill>
                <a:srgbClr val="005EB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117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4003" y="601128"/>
            <a:ext cx="4536504" cy="400110"/>
          </a:xfrm>
          <a:prstGeom prst="rect">
            <a:avLst/>
          </a:prstGeom>
          <a:noFill/>
        </p:spPr>
        <p:txBody>
          <a:bodyPr wrap="square" rtlCol="0">
            <a:spAutoFit/>
          </a:bodyPr>
          <a:lstStyle/>
          <a:p>
            <a:r>
              <a:rPr lang="en-GB" sz="2000" b="1" dirty="0">
                <a:solidFill>
                  <a:srgbClr val="005EB8"/>
                </a:solidFill>
                <a:latin typeface="Frutiger LT Std 55 Roman" pitchFamily="34" charset="0"/>
              </a:rPr>
              <a:t>CONTACT US</a:t>
            </a:r>
          </a:p>
        </p:txBody>
      </p:sp>
      <p:sp>
        <p:nvSpPr>
          <p:cNvPr id="5" name="Rounded Rectangle 4"/>
          <p:cNvSpPr/>
          <p:nvPr/>
        </p:nvSpPr>
        <p:spPr>
          <a:xfrm>
            <a:off x="267537" y="2625095"/>
            <a:ext cx="5328592" cy="2679366"/>
          </a:xfrm>
          <a:prstGeom prst="roundRect">
            <a:avLst>
              <a:gd name="adj" fmla="val 12208"/>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100" dirty="0">
              <a:latin typeface="Frutiger LT Std 55 Roman"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339" y="6300911"/>
            <a:ext cx="1296469" cy="1093408"/>
          </a:xfrm>
          <a:prstGeom prst="rect">
            <a:avLst/>
          </a:prstGeom>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5820" y="1202714"/>
            <a:ext cx="198586" cy="1985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501161" y="2856189"/>
            <a:ext cx="4518904" cy="1446550"/>
          </a:xfrm>
          <a:prstGeom prst="rect">
            <a:avLst/>
          </a:prstGeom>
          <a:noFill/>
        </p:spPr>
        <p:txBody>
          <a:bodyPr wrap="square" rtlCol="0">
            <a:spAutoFit/>
          </a:bodyPr>
          <a:lstStyle/>
          <a:p>
            <a:r>
              <a:rPr lang="en-GB" sz="1100" b="1" dirty="0">
                <a:solidFill>
                  <a:schemeClr val="bg1"/>
                </a:solidFill>
                <a:latin typeface="Arial" panose="020B0604020202020204" pitchFamily="34" charset="0"/>
                <a:cs typeface="Arial" panose="020B0604020202020204" pitchFamily="34" charset="0"/>
              </a:rPr>
              <a:t>Complaints &amp; Feedback Team</a:t>
            </a:r>
          </a:p>
          <a:p>
            <a:r>
              <a:rPr lang="en-GB" sz="1100" dirty="0">
                <a:solidFill>
                  <a:schemeClr val="bg1"/>
                </a:solidFill>
                <a:latin typeface="Arial" panose="020B0604020202020204" pitchFamily="34" charset="0"/>
                <a:cs typeface="Arial" panose="020B0604020202020204" pitchFamily="34" charset="0"/>
              </a:rPr>
              <a:t>Humber Teaching NHS Foundation Trust</a:t>
            </a:r>
          </a:p>
          <a:p>
            <a:r>
              <a:rPr lang="en-GB" sz="1100" dirty="0">
                <a:solidFill>
                  <a:schemeClr val="bg1"/>
                </a:solidFill>
                <a:latin typeface="Arial" panose="020B0604020202020204" pitchFamily="34" charset="0"/>
                <a:cs typeface="Arial" panose="020B0604020202020204" pitchFamily="34" charset="0"/>
              </a:rPr>
              <a:t>Trust Headquarters</a:t>
            </a:r>
          </a:p>
          <a:p>
            <a:r>
              <a:rPr lang="en-GB" sz="1100" dirty="0">
                <a:solidFill>
                  <a:schemeClr val="bg1"/>
                </a:solidFill>
                <a:latin typeface="Arial" panose="020B0604020202020204" pitchFamily="34" charset="0"/>
                <a:cs typeface="Arial" panose="020B0604020202020204" pitchFamily="34" charset="0"/>
              </a:rPr>
              <a:t>Willerby Hill</a:t>
            </a:r>
          </a:p>
          <a:p>
            <a:r>
              <a:rPr lang="en-GB" sz="1100" dirty="0">
                <a:solidFill>
                  <a:schemeClr val="bg1"/>
                </a:solidFill>
                <a:latin typeface="Arial" panose="020B0604020202020204" pitchFamily="34" charset="0"/>
                <a:cs typeface="Arial" panose="020B0604020202020204" pitchFamily="34" charset="0"/>
              </a:rPr>
              <a:t>Beverly Road</a:t>
            </a:r>
          </a:p>
          <a:p>
            <a:r>
              <a:rPr lang="en-GB" sz="1100" dirty="0">
                <a:solidFill>
                  <a:schemeClr val="bg1"/>
                </a:solidFill>
                <a:latin typeface="Arial" panose="020B0604020202020204" pitchFamily="34" charset="0"/>
                <a:cs typeface="Arial" panose="020B0604020202020204" pitchFamily="34" charset="0"/>
              </a:rPr>
              <a:t>Willerby</a:t>
            </a:r>
          </a:p>
          <a:p>
            <a:r>
              <a:rPr lang="en-GB" sz="1100" dirty="0">
                <a:solidFill>
                  <a:schemeClr val="bg1"/>
                </a:solidFill>
                <a:latin typeface="Arial" panose="020B0604020202020204" pitchFamily="34" charset="0"/>
                <a:cs typeface="Arial" panose="020B0604020202020204" pitchFamily="34" charset="0"/>
              </a:rPr>
              <a:t>HU10 6ED</a:t>
            </a:r>
          </a:p>
          <a:p>
            <a:endParaRPr lang="en-GB" sz="1100" dirty="0">
              <a:solidFill>
                <a:schemeClr val="bg1"/>
              </a:solidFill>
              <a:latin typeface="Arial" panose="020B0604020202020204" pitchFamily="34" charset="0"/>
              <a:cs typeface="Arial" panose="020B0604020202020204" pitchFamily="34" charset="0"/>
            </a:endParaRPr>
          </a:p>
        </p:txBody>
      </p:sp>
      <p:pic>
        <p:nvPicPr>
          <p:cNvPr id="2053"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5820" y="1522258"/>
            <a:ext cx="198586" cy="1985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5820" y="1980728"/>
            <a:ext cx="198586" cy="1985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5820" y="2282834"/>
            <a:ext cx="198586" cy="1985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TextBox 13"/>
          <p:cNvSpPr txBox="1"/>
          <p:nvPr/>
        </p:nvSpPr>
        <p:spPr>
          <a:xfrm>
            <a:off x="873508" y="1063413"/>
            <a:ext cx="3519302" cy="430887"/>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https://www.humber.nhs.uk/Services/humber-family-connections.htm</a:t>
            </a:r>
            <a:endParaRPr lang="en-GB" sz="1100" dirty="0">
              <a:solidFill>
                <a:srgbClr val="425563"/>
              </a:solidFill>
              <a:latin typeface="Arial" panose="020B0604020202020204" pitchFamily="34" charset="0"/>
              <a:cs typeface="Arial" panose="020B0604020202020204" pitchFamily="34" charset="0"/>
            </a:endParaRPr>
          </a:p>
        </p:txBody>
      </p:sp>
      <p:sp>
        <p:nvSpPr>
          <p:cNvPr id="22" name="TextBox 21"/>
          <p:cNvSpPr txBox="1"/>
          <p:nvPr/>
        </p:nvSpPr>
        <p:spPr>
          <a:xfrm>
            <a:off x="873508" y="1490746"/>
            <a:ext cx="4146557" cy="600164"/>
          </a:xfrm>
          <a:prstGeom prst="rect">
            <a:avLst/>
          </a:prstGeom>
          <a:noFill/>
        </p:spPr>
        <p:txBody>
          <a:bodyPr wrap="square" rtlCol="0">
            <a:spAutoFit/>
          </a:bodyPr>
          <a:lstStyle/>
          <a:p>
            <a:r>
              <a:rPr lang="en-GB" sz="1100" b="1" dirty="0">
                <a:latin typeface="Arial" panose="020B0604020202020204" pitchFamily="34" charset="0"/>
                <a:cs typeface="Arial" panose="020B0604020202020204" pitchFamily="34" charset="0"/>
              </a:rPr>
              <a:t>Complex Emotional Needs Service Tel: 01482 689156/7/8, Email: </a:t>
            </a:r>
            <a:r>
              <a:rPr lang="en-GB" sz="1100" b="1" u="sng" dirty="0">
                <a:latin typeface="Arial" panose="020B0604020202020204" pitchFamily="34" charset="0"/>
                <a:cs typeface="Arial" panose="020B0604020202020204" pitchFamily="34" charset="0"/>
              </a:rPr>
              <a:t>hnf-tr.humberfamilyconnections@nhs.net</a:t>
            </a:r>
            <a:endParaRPr lang="en-GB" sz="1100" b="1" dirty="0">
              <a:latin typeface="Arial" panose="020B0604020202020204" pitchFamily="34" charset="0"/>
              <a:cs typeface="Arial" panose="020B0604020202020204" pitchFamily="34" charset="0"/>
            </a:endParaRPr>
          </a:p>
          <a:p>
            <a:endParaRPr lang="en-GB" sz="1100" dirty="0">
              <a:solidFill>
                <a:srgbClr val="425563"/>
              </a:solidFill>
              <a:latin typeface="Arial" panose="020B0604020202020204" pitchFamily="34" charset="0"/>
              <a:cs typeface="Arial" panose="020B0604020202020204" pitchFamily="34" charset="0"/>
            </a:endParaRPr>
          </a:p>
        </p:txBody>
      </p:sp>
      <p:sp>
        <p:nvSpPr>
          <p:cNvPr id="23" name="TextBox 22"/>
          <p:cNvSpPr txBox="1"/>
          <p:nvPr/>
        </p:nvSpPr>
        <p:spPr>
          <a:xfrm>
            <a:off x="873509" y="1949216"/>
            <a:ext cx="2952328" cy="261610"/>
          </a:xfrm>
          <a:prstGeom prst="rect">
            <a:avLst/>
          </a:prstGeom>
          <a:noFill/>
        </p:spPr>
        <p:txBody>
          <a:bodyPr wrap="square" rtlCol="0">
            <a:spAutoFit/>
          </a:bodyPr>
          <a:lstStyle/>
          <a:p>
            <a:r>
              <a:rPr lang="en-GB" sz="1100" dirty="0">
                <a:solidFill>
                  <a:srgbClr val="425563"/>
                </a:solidFill>
                <a:latin typeface="Arial" panose="020B0604020202020204" pitchFamily="34" charset="0"/>
                <a:cs typeface="Arial" panose="020B0604020202020204" pitchFamily="34" charset="0"/>
              </a:rPr>
              <a:t>NHS Direct: 111</a:t>
            </a:r>
          </a:p>
        </p:txBody>
      </p:sp>
      <p:sp>
        <p:nvSpPr>
          <p:cNvPr id="24" name="TextBox 23"/>
          <p:cNvSpPr txBox="1"/>
          <p:nvPr/>
        </p:nvSpPr>
        <p:spPr>
          <a:xfrm>
            <a:off x="873509" y="2251322"/>
            <a:ext cx="2952328" cy="261610"/>
          </a:xfrm>
          <a:prstGeom prst="rect">
            <a:avLst/>
          </a:prstGeom>
          <a:noFill/>
        </p:spPr>
        <p:txBody>
          <a:bodyPr wrap="square" rtlCol="0">
            <a:spAutoFit/>
          </a:bodyPr>
          <a:lstStyle/>
          <a:p>
            <a:r>
              <a:rPr lang="en-GB" sz="1100" dirty="0">
                <a:solidFill>
                  <a:srgbClr val="425563"/>
                </a:solidFill>
                <a:latin typeface="Arial" panose="020B0604020202020204" pitchFamily="34" charset="0"/>
                <a:cs typeface="Arial" panose="020B0604020202020204" pitchFamily="34" charset="0"/>
              </a:rPr>
              <a:t>Emergency Services: 999</a:t>
            </a:r>
          </a:p>
        </p:txBody>
      </p:sp>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3169" y="4255853"/>
            <a:ext cx="198586" cy="198586"/>
          </a:xfrm>
          <a:prstGeom prst="rect">
            <a:avLst/>
          </a:prstGeom>
        </p:spPr>
      </p:pic>
      <p:pic>
        <p:nvPicPr>
          <p:cNvPr id="27" name="Picture 2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3169" y="4534531"/>
            <a:ext cx="198586" cy="198586"/>
          </a:xfrm>
          <a:prstGeom prst="rect">
            <a:avLst/>
          </a:prstGeom>
        </p:spPr>
      </p:pic>
      <p:sp>
        <p:nvSpPr>
          <p:cNvPr id="28" name="TextBox 27"/>
          <p:cNvSpPr txBox="1"/>
          <p:nvPr/>
        </p:nvSpPr>
        <p:spPr>
          <a:xfrm>
            <a:off x="771756" y="4224341"/>
            <a:ext cx="1800038" cy="261610"/>
          </a:xfrm>
          <a:prstGeom prst="rect">
            <a:avLst/>
          </a:prstGeom>
          <a:noFill/>
        </p:spPr>
        <p:txBody>
          <a:bodyPr wrap="square" rtlCol="0">
            <a:spAutoFit/>
          </a:bodyPr>
          <a:lstStyle/>
          <a:p>
            <a:r>
              <a:rPr lang="en-GB" sz="1100" dirty="0">
                <a:solidFill>
                  <a:schemeClr val="bg1"/>
                </a:solidFill>
                <a:latin typeface="Arial" panose="020B0604020202020204" pitchFamily="34" charset="0"/>
                <a:cs typeface="Arial" panose="020B0604020202020204" pitchFamily="34" charset="0"/>
              </a:rPr>
              <a:t>01482 303930</a:t>
            </a:r>
          </a:p>
        </p:txBody>
      </p:sp>
      <p:sp>
        <p:nvSpPr>
          <p:cNvPr id="30" name="TextBox 29"/>
          <p:cNvSpPr txBox="1"/>
          <p:nvPr/>
        </p:nvSpPr>
        <p:spPr>
          <a:xfrm>
            <a:off x="762904" y="4523547"/>
            <a:ext cx="1800038" cy="261610"/>
          </a:xfrm>
          <a:prstGeom prst="rect">
            <a:avLst/>
          </a:prstGeom>
          <a:noFill/>
        </p:spPr>
        <p:txBody>
          <a:bodyPr wrap="square" rtlCol="0">
            <a:spAutoFit/>
          </a:bodyPr>
          <a:lstStyle/>
          <a:p>
            <a:r>
              <a:rPr lang="en-GB" sz="1100" dirty="0">
                <a:solidFill>
                  <a:schemeClr val="bg1"/>
                </a:solidFill>
                <a:latin typeface="Arial" panose="020B0604020202020204" pitchFamily="34" charset="0"/>
                <a:cs typeface="Arial" panose="020B0604020202020204" pitchFamily="34" charset="0"/>
              </a:rPr>
              <a:t>HNF-complaints@nhs.net </a:t>
            </a:r>
          </a:p>
        </p:txBody>
      </p:sp>
      <p:pic>
        <p:nvPicPr>
          <p:cNvPr id="31" name="Picture 3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731437" y="4255853"/>
            <a:ext cx="198586" cy="198586"/>
          </a:xfrm>
          <a:prstGeom prst="rect">
            <a:avLst/>
          </a:prstGeom>
        </p:spPr>
      </p:pic>
      <p:pic>
        <p:nvPicPr>
          <p:cNvPr id="32" name="Picture 3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731437" y="4512373"/>
            <a:ext cx="198586" cy="198586"/>
          </a:xfrm>
          <a:prstGeom prst="rect">
            <a:avLst/>
          </a:prstGeom>
        </p:spPr>
      </p:pic>
      <p:pic>
        <p:nvPicPr>
          <p:cNvPr id="33" name="Picture 3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731437" y="4782537"/>
            <a:ext cx="198586" cy="198586"/>
          </a:xfrm>
          <a:prstGeom prst="rect">
            <a:avLst/>
          </a:prstGeom>
        </p:spPr>
      </p:pic>
      <p:sp>
        <p:nvSpPr>
          <p:cNvPr id="34" name="TextBox 33"/>
          <p:cNvSpPr txBox="1"/>
          <p:nvPr/>
        </p:nvSpPr>
        <p:spPr>
          <a:xfrm>
            <a:off x="2930024" y="4224341"/>
            <a:ext cx="1800038" cy="261610"/>
          </a:xfrm>
          <a:prstGeom prst="rect">
            <a:avLst/>
          </a:prstGeom>
          <a:noFill/>
        </p:spPr>
        <p:txBody>
          <a:bodyPr wrap="square" rtlCol="0">
            <a:spAutoFit/>
          </a:bodyPr>
          <a:lstStyle/>
          <a:p>
            <a:r>
              <a:rPr lang="en-GB" sz="1100" dirty="0" err="1">
                <a:solidFill>
                  <a:schemeClr val="bg1"/>
                </a:solidFill>
                <a:latin typeface="Arial" panose="020B0604020202020204" pitchFamily="34" charset="0"/>
                <a:cs typeface="Arial" panose="020B0604020202020204" pitchFamily="34" charset="0"/>
              </a:rPr>
              <a:t>HumberNHSFT</a:t>
            </a:r>
            <a:endParaRPr lang="en-GB" sz="1100" dirty="0">
              <a:solidFill>
                <a:schemeClr val="bg1"/>
              </a:solidFill>
              <a:latin typeface="Arial" panose="020B0604020202020204" pitchFamily="34" charset="0"/>
              <a:cs typeface="Arial" panose="020B0604020202020204" pitchFamily="34" charset="0"/>
            </a:endParaRPr>
          </a:p>
        </p:txBody>
      </p:sp>
      <p:sp>
        <p:nvSpPr>
          <p:cNvPr id="35" name="TextBox 34"/>
          <p:cNvSpPr txBox="1"/>
          <p:nvPr/>
        </p:nvSpPr>
        <p:spPr>
          <a:xfrm>
            <a:off x="2930024" y="4480861"/>
            <a:ext cx="1800038" cy="261610"/>
          </a:xfrm>
          <a:prstGeom prst="rect">
            <a:avLst/>
          </a:prstGeom>
          <a:noFill/>
        </p:spPr>
        <p:txBody>
          <a:bodyPr wrap="square" rtlCol="0">
            <a:spAutoFit/>
          </a:bodyPr>
          <a:lstStyle/>
          <a:p>
            <a:r>
              <a:rPr lang="en-GB" sz="1100" dirty="0" err="1">
                <a:solidFill>
                  <a:schemeClr val="bg1"/>
                </a:solidFill>
                <a:latin typeface="Arial" panose="020B0604020202020204" pitchFamily="34" charset="0"/>
                <a:cs typeface="Arial" panose="020B0604020202020204" pitchFamily="34" charset="0"/>
              </a:rPr>
              <a:t>HumberNHSFT</a:t>
            </a:r>
            <a:endParaRPr lang="en-GB" sz="1100" dirty="0">
              <a:solidFill>
                <a:schemeClr val="bg1"/>
              </a:solidFill>
              <a:latin typeface="Arial" panose="020B0604020202020204" pitchFamily="34" charset="0"/>
              <a:cs typeface="Arial" panose="020B0604020202020204" pitchFamily="34" charset="0"/>
            </a:endParaRPr>
          </a:p>
        </p:txBody>
      </p:sp>
      <p:sp>
        <p:nvSpPr>
          <p:cNvPr id="36" name="TextBox 35"/>
          <p:cNvSpPr txBox="1"/>
          <p:nvPr/>
        </p:nvSpPr>
        <p:spPr>
          <a:xfrm>
            <a:off x="2930023" y="4754819"/>
            <a:ext cx="1800038" cy="261610"/>
          </a:xfrm>
          <a:prstGeom prst="rect">
            <a:avLst/>
          </a:prstGeom>
          <a:noFill/>
        </p:spPr>
        <p:txBody>
          <a:bodyPr wrap="square" rtlCol="0">
            <a:spAutoFit/>
          </a:bodyPr>
          <a:lstStyle/>
          <a:p>
            <a:r>
              <a:rPr lang="en-GB" sz="1100" dirty="0">
                <a:solidFill>
                  <a:schemeClr val="bg1"/>
                </a:solidFill>
                <a:latin typeface="Arial" panose="020B0604020202020204" pitchFamily="34" charset="0"/>
                <a:cs typeface="Arial" panose="020B0604020202020204" pitchFamily="34" charset="0"/>
              </a:rPr>
              <a:t>humber.nhs.uk</a:t>
            </a:r>
          </a:p>
        </p:txBody>
      </p:sp>
      <p:sp>
        <p:nvSpPr>
          <p:cNvPr id="2" name="TextBox 1"/>
          <p:cNvSpPr txBox="1"/>
          <p:nvPr/>
        </p:nvSpPr>
        <p:spPr>
          <a:xfrm>
            <a:off x="1296467" y="5467960"/>
            <a:ext cx="3915027" cy="2246769"/>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Humber Teaching NHS Foundation Trust has no control over the contents of information produced by third parties and accepts no responsibility for the contents of this leaflet/booklet or for any loss or damage that may arise from your use of them. We welcome links to websites (made in accordance with the terms of internet quality assurance standards). This website includes links to other websites owned and operated by third parties. These links are not endorsements or recommendations. We have no control over the contents of third party websites, and Humber Teaching NHS Foundation Trust accepts no responsibility for them or for any loss or damage that may arise from your use of them.</a:t>
            </a:r>
            <a:r>
              <a:rPr lang="en-GB" sz="1000" dirty="0">
                <a:effectLst/>
                <a:latin typeface="Arial" panose="020B0604020202020204" pitchFamily="34" charset="0"/>
                <a:ea typeface="Calibri" panose="020F0502020204030204" pitchFamily="34" charset="0"/>
                <a:cs typeface="Arial" panose="020B0604020202020204" pitchFamily="34" charset="0"/>
              </a:rPr>
              <a:t> The document is available in alternative formats on request. Email </a:t>
            </a:r>
            <a:r>
              <a:rPr lang="en-GB" sz="10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10"/>
              </a:rPr>
              <a:t>hnf-tr.communications@nhs.net</a:t>
            </a:r>
            <a:r>
              <a:rPr lang="en-GB" sz="1000" dirty="0">
                <a:effectLst/>
                <a:latin typeface="Arial" panose="020B0604020202020204" pitchFamily="34" charset="0"/>
                <a:ea typeface="Calibri" panose="020F0502020204030204" pitchFamily="34" charset="0"/>
                <a:cs typeface="Arial" panose="020B0604020202020204" pitchFamily="34" charset="0"/>
              </a:rPr>
              <a:t> or call 01482 301700.</a:t>
            </a:r>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7291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1099</TotalTime>
  <Words>940</Words>
  <Application>Microsoft Office PowerPoint</Application>
  <PresentationFormat>Custom</PresentationFormat>
  <Paragraphs>148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Frutiger LT Std 55 Roman</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BADGER, Nathan (HUMBER TEACHING NHS FOUNDATION TRUST)</cp:lastModifiedBy>
  <cp:revision>21</cp:revision>
  <dcterms:created xsi:type="dcterms:W3CDTF">2021-01-12T20:37:10Z</dcterms:created>
  <dcterms:modified xsi:type="dcterms:W3CDTF">2023-01-17T19:56:28Z</dcterms:modified>
</cp:coreProperties>
</file>