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5329238" cy="7561263"/>
  <p:notesSz cx="6858000" cy="9144000"/>
  <p:defaultText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16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5563"/>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2212" y="48"/>
      </p:cViewPr>
      <p:guideLst>
        <p:guide orient="horz" pos="2382"/>
        <p:guide pos="167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693" y="2348892"/>
            <a:ext cx="4529853" cy="1620771"/>
          </a:xfrm>
        </p:spPr>
        <p:txBody>
          <a:bodyPr/>
          <a:lstStyle/>
          <a:p>
            <a:r>
              <a:rPr lang="en-US"/>
              <a:t>Click to edit Master title style</a:t>
            </a:r>
            <a:endParaRPr lang="en-GB"/>
          </a:p>
        </p:txBody>
      </p:sp>
      <p:sp>
        <p:nvSpPr>
          <p:cNvPr id="3" name="Subtitle 2"/>
          <p:cNvSpPr>
            <a:spLocks noGrp="1"/>
          </p:cNvSpPr>
          <p:nvPr>
            <p:ph type="subTitle" idx="1"/>
          </p:nvPr>
        </p:nvSpPr>
        <p:spPr>
          <a:xfrm>
            <a:off x="799386" y="4284716"/>
            <a:ext cx="3730467" cy="1932322"/>
          </a:xfrm>
        </p:spPr>
        <p:txBody>
          <a:bodyPr/>
          <a:lstStyle>
            <a:lvl1pPr marL="0" indent="0" algn="ctr">
              <a:buNone/>
              <a:defRPr>
                <a:solidFill>
                  <a:schemeClr val="tx1">
                    <a:tint val="75000"/>
                  </a:schemeClr>
                </a:solidFill>
              </a:defRPr>
            </a:lvl1pPr>
            <a:lvl2pPr marL="368275" indent="0" algn="ctr">
              <a:buNone/>
              <a:defRPr>
                <a:solidFill>
                  <a:schemeClr val="tx1">
                    <a:tint val="75000"/>
                  </a:schemeClr>
                </a:solidFill>
              </a:defRPr>
            </a:lvl2pPr>
            <a:lvl3pPr marL="736549" indent="0" algn="ctr">
              <a:buNone/>
              <a:defRPr>
                <a:solidFill>
                  <a:schemeClr val="tx1">
                    <a:tint val="75000"/>
                  </a:schemeClr>
                </a:solidFill>
              </a:defRPr>
            </a:lvl3pPr>
            <a:lvl4pPr marL="1104824" indent="0" algn="ctr">
              <a:buNone/>
              <a:defRPr>
                <a:solidFill>
                  <a:schemeClr val="tx1">
                    <a:tint val="75000"/>
                  </a:schemeClr>
                </a:solidFill>
              </a:defRPr>
            </a:lvl4pPr>
            <a:lvl5pPr marL="1473098" indent="0" algn="ctr">
              <a:buNone/>
              <a:defRPr>
                <a:solidFill>
                  <a:schemeClr val="tx1">
                    <a:tint val="75000"/>
                  </a:schemeClr>
                </a:solidFill>
              </a:defRPr>
            </a:lvl5pPr>
            <a:lvl6pPr marL="1841373" indent="0" algn="ctr">
              <a:buNone/>
              <a:defRPr>
                <a:solidFill>
                  <a:schemeClr val="tx1">
                    <a:tint val="75000"/>
                  </a:schemeClr>
                </a:solidFill>
              </a:defRPr>
            </a:lvl6pPr>
            <a:lvl7pPr marL="2209648" indent="0" algn="ctr">
              <a:buNone/>
              <a:defRPr>
                <a:solidFill>
                  <a:schemeClr val="tx1">
                    <a:tint val="75000"/>
                  </a:schemeClr>
                </a:solidFill>
              </a:defRPr>
            </a:lvl7pPr>
            <a:lvl8pPr marL="2577922" indent="0" algn="ctr">
              <a:buNone/>
              <a:defRPr>
                <a:solidFill>
                  <a:schemeClr val="tx1">
                    <a:tint val="75000"/>
                  </a:schemeClr>
                </a:solidFill>
              </a:defRPr>
            </a:lvl8pPr>
            <a:lvl9pPr marL="294619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61904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062977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95693" y="234540"/>
            <a:ext cx="990906" cy="50145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20201" y="234540"/>
            <a:ext cx="2886670" cy="5014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76546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17605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20972" y="4858812"/>
            <a:ext cx="4529853" cy="1501751"/>
          </a:xfrm>
        </p:spPr>
        <p:txBody>
          <a:bodyPr anchor="t"/>
          <a:lstStyle>
            <a:lvl1pPr algn="l">
              <a:defRPr sz="3200" b="1" cap="all"/>
            </a:lvl1pPr>
          </a:lstStyle>
          <a:p>
            <a:r>
              <a:rPr lang="en-US"/>
              <a:t>Click to edit Master title style</a:t>
            </a:r>
            <a:endParaRPr lang="en-GB"/>
          </a:p>
        </p:txBody>
      </p:sp>
      <p:sp>
        <p:nvSpPr>
          <p:cNvPr id="3" name="Text Placeholder 2"/>
          <p:cNvSpPr>
            <a:spLocks noGrp="1"/>
          </p:cNvSpPr>
          <p:nvPr>
            <p:ph type="body" idx="1"/>
          </p:nvPr>
        </p:nvSpPr>
        <p:spPr>
          <a:xfrm>
            <a:off x="420972" y="3204787"/>
            <a:ext cx="4529853" cy="1654025"/>
          </a:xfrm>
        </p:spPr>
        <p:txBody>
          <a:bodyPr anchor="b"/>
          <a:lstStyle>
            <a:lvl1pPr marL="0" indent="0">
              <a:buNone/>
              <a:defRPr sz="1600">
                <a:solidFill>
                  <a:schemeClr val="tx1">
                    <a:tint val="75000"/>
                  </a:schemeClr>
                </a:solidFill>
              </a:defRPr>
            </a:lvl1pPr>
            <a:lvl2pPr marL="368275" indent="0">
              <a:buNone/>
              <a:defRPr sz="1400">
                <a:solidFill>
                  <a:schemeClr val="tx1">
                    <a:tint val="75000"/>
                  </a:schemeClr>
                </a:solidFill>
              </a:defRPr>
            </a:lvl2pPr>
            <a:lvl3pPr marL="736549" indent="0">
              <a:buNone/>
              <a:defRPr sz="1300">
                <a:solidFill>
                  <a:schemeClr val="tx1">
                    <a:tint val="75000"/>
                  </a:schemeClr>
                </a:solidFill>
              </a:defRPr>
            </a:lvl3pPr>
            <a:lvl4pPr marL="1104824" indent="0">
              <a:buNone/>
              <a:defRPr sz="1100">
                <a:solidFill>
                  <a:schemeClr val="tx1">
                    <a:tint val="75000"/>
                  </a:schemeClr>
                </a:solidFill>
              </a:defRPr>
            </a:lvl4pPr>
            <a:lvl5pPr marL="1473098" indent="0">
              <a:buNone/>
              <a:defRPr sz="1100">
                <a:solidFill>
                  <a:schemeClr val="tx1">
                    <a:tint val="75000"/>
                  </a:schemeClr>
                </a:solidFill>
              </a:defRPr>
            </a:lvl5pPr>
            <a:lvl6pPr marL="1841373" indent="0">
              <a:buNone/>
              <a:defRPr sz="1100">
                <a:solidFill>
                  <a:schemeClr val="tx1">
                    <a:tint val="75000"/>
                  </a:schemeClr>
                </a:solidFill>
              </a:defRPr>
            </a:lvl6pPr>
            <a:lvl7pPr marL="2209648" indent="0">
              <a:buNone/>
              <a:defRPr sz="1100">
                <a:solidFill>
                  <a:schemeClr val="tx1">
                    <a:tint val="75000"/>
                  </a:schemeClr>
                </a:solidFill>
              </a:defRPr>
            </a:lvl7pPr>
            <a:lvl8pPr marL="2577922" indent="0">
              <a:buNone/>
              <a:defRPr sz="1100">
                <a:solidFill>
                  <a:schemeClr val="tx1">
                    <a:tint val="75000"/>
                  </a:schemeClr>
                </a:solidFill>
              </a:defRPr>
            </a:lvl8pPr>
            <a:lvl9pPr marL="2946197"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3870C-0599-4A4D-ACF3-55E01274DE67}"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81269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20202" y="1370480"/>
            <a:ext cx="1938325"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247347" y="1370480"/>
            <a:ext cx="1939251"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A3870C-0599-4A4D-ACF3-55E01274DE67}"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89129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6462" y="302802"/>
            <a:ext cx="4796314" cy="126021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66462" y="1692533"/>
            <a:ext cx="2354672"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4" name="Content Placeholder 3"/>
          <p:cNvSpPr>
            <a:spLocks noGrp="1"/>
          </p:cNvSpPr>
          <p:nvPr>
            <p:ph sz="half" idx="2"/>
          </p:nvPr>
        </p:nvSpPr>
        <p:spPr>
          <a:xfrm>
            <a:off x="266462" y="2397900"/>
            <a:ext cx="2354672"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707180" y="1692533"/>
            <a:ext cx="2355597"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707180" y="2397900"/>
            <a:ext cx="2355597"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A3870C-0599-4A4D-ACF3-55E01274DE67}" type="datetimeFigureOut">
              <a:rPr lang="en-GB" smtClean="0"/>
              <a:t>07/06/2023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513773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A3870C-0599-4A4D-ACF3-55E01274DE67}" type="datetimeFigureOut">
              <a:rPr lang="en-GB" smtClean="0"/>
              <a:t>07/06/2023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05681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3870C-0599-4A4D-ACF3-55E01274DE67}" type="datetimeFigureOut">
              <a:rPr lang="en-GB" smtClean="0"/>
              <a:t>07/06/2023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113457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463" y="301051"/>
            <a:ext cx="1753282" cy="1281214"/>
          </a:xfrm>
        </p:spPr>
        <p:txBody>
          <a:bodyPr anchor="b"/>
          <a:lstStyle>
            <a:lvl1pPr algn="l">
              <a:defRPr sz="1600" b="1"/>
            </a:lvl1pPr>
          </a:lstStyle>
          <a:p>
            <a:r>
              <a:rPr lang="en-US"/>
              <a:t>Click to edit Master title style</a:t>
            </a:r>
            <a:endParaRPr lang="en-GB"/>
          </a:p>
        </p:txBody>
      </p:sp>
      <p:sp>
        <p:nvSpPr>
          <p:cNvPr id="3" name="Content Placeholder 2"/>
          <p:cNvSpPr>
            <a:spLocks noGrp="1"/>
          </p:cNvSpPr>
          <p:nvPr>
            <p:ph idx="1"/>
          </p:nvPr>
        </p:nvSpPr>
        <p:spPr>
          <a:xfrm>
            <a:off x="2083584" y="301051"/>
            <a:ext cx="2979192" cy="6453329"/>
          </a:xfrm>
        </p:spPr>
        <p:txBody>
          <a:bodyPr/>
          <a:lstStyle>
            <a:lvl1pPr>
              <a:defRPr sz="2600"/>
            </a:lvl1pPr>
            <a:lvl2pPr>
              <a:defRPr sz="23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66463" y="1582266"/>
            <a:ext cx="1753282" cy="5172114"/>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63149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4568" y="5292884"/>
            <a:ext cx="3197543" cy="624855"/>
          </a:xfrm>
        </p:spPr>
        <p:txBody>
          <a:bodyPr anchor="b"/>
          <a:lstStyle>
            <a:lvl1pPr algn="l">
              <a:defRPr sz="1600" b="1"/>
            </a:lvl1pPr>
          </a:lstStyle>
          <a:p>
            <a:r>
              <a:rPr lang="en-US"/>
              <a:t>Click to edit Master title style</a:t>
            </a:r>
            <a:endParaRPr lang="en-GB"/>
          </a:p>
        </p:txBody>
      </p:sp>
      <p:sp>
        <p:nvSpPr>
          <p:cNvPr id="3" name="Picture Placeholder 2"/>
          <p:cNvSpPr>
            <a:spLocks noGrp="1"/>
          </p:cNvSpPr>
          <p:nvPr>
            <p:ph type="pic" idx="1"/>
          </p:nvPr>
        </p:nvSpPr>
        <p:spPr>
          <a:xfrm>
            <a:off x="1044568" y="675613"/>
            <a:ext cx="3197543" cy="4536758"/>
          </a:xfrm>
        </p:spPr>
        <p:txBody>
          <a:bodyPr/>
          <a:lstStyle>
            <a:lvl1pPr marL="0" indent="0">
              <a:buNone/>
              <a:defRPr sz="2600"/>
            </a:lvl1pPr>
            <a:lvl2pPr marL="368275" indent="0">
              <a:buNone/>
              <a:defRPr sz="2300"/>
            </a:lvl2pPr>
            <a:lvl3pPr marL="736549" indent="0">
              <a:buNone/>
              <a:defRPr sz="1900"/>
            </a:lvl3pPr>
            <a:lvl4pPr marL="1104824" indent="0">
              <a:buNone/>
              <a:defRPr sz="1600"/>
            </a:lvl4pPr>
            <a:lvl5pPr marL="1473098" indent="0">
              <a:buNone/>
              <a:defRPr sz="1600"/>
            </a:lvl5pPr>
            <a:lvl6pPr marL="1841373" indent="0">
              <a:buNone/>
              <a:defRPr sz="1600"/>
            </a:lvl6pPr>
            <a:lvl7pPr marL="2209648" indent="0">
              <a:buNone/>
              <a:defRPr sz="1600"/>
            </a:lvl7pPr>
            <a:lvl8pPr marL="2577922" indent="0">
              <a:buNone/>
              <a:defRPr sz="1600"/>
            </a:lvl8pPr>
            <a:lvl9pPr marL="2946197" indent="0">
              <a:buNone/>
              <a:defRPr sz="1600"/>
            </a:lvl9pPr>
          </a:lstStyle>
          <a:p>
            <a:endParaRPr lang="en-GB"/>
          </a:p>
        </p:txBody>
      </p:sp>
      <p:sp>
        <p:nvSpPr>
          <p:cNvPr id="4" name="Text Placeholder 3"/>
          <p:cNvSpPr>
            <a:spLocks noGrp="1"/>
          </p:cNvSpPr>
          <p:nvPr>
            <p:ph type="body" sz="half" idx="2"/>
          </p:nvPr>
        </p:nvSpPr>
        <p:spPr>
          <a:xfrm>
            <a:off x="1044568" y="5917739"/>
            <a:ext cx="3197543" cy="887398"/>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51408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6462" y="302802"/>
            <a:ext cx="4796314" cy="1260210"/>
          </a:xfrm>
          <a:prstGeom prst="rect">
            <a:avLst/>
          </a:prstGeom>
        </p:spPr>
        <p:txBody>
          <a:bodyPr vert="horz" lIns="73655" tIns="36827" rIns="73655" bIns="36827"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66462" y="1764296"/>
            <a:ext cx="4796314" cy="4990084"/>
          </a:xfrm>
          <a:prstGeom prst="rect">
            <a:avLst/>
          </a:prstGeom>
        </p:spPr>
        <p:txBody>
          <a:bodyPr vert="horz" lIns="73655" tIns="36827" rIns="73655" bIns="368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66462" y="7008171"/>
            <a:ext cx="1243489" cy="402568"/>
          </a:xfrm>
          <a:prstGeom prst="rect">
            <a:avLst/>
          </a:prstGeom>
        </p:spPr>
        <p:txBody>
          <a:bodyPr vert="horz" lIns="73655" tIns="36827" rIns="73655" bIns="36827" rtlCol="0" anchor="ctr"/>
          <a:lstStyle>
            <a:lvl1pPr algn="l">
              <a:defRPr sz="1000">
                <a:solidFill>
                  <a:schemeClr val="tx1">
                    <a:tint val="75000"/>
                  </a:schemeClr>
                </a:solidFill>
              </a:defRPr>
            </a:lvl1pPr>
          </a:lstStyle>
          <a:p>
            <a:fld id="{6FA3870C-0599-4A4D-ACF3-55E01274DE67}" type="datetimeFigureOut">
              <a:rPr lang="en-GB" smtClean="0"/>
              <a:t>07/06/2023</a:t>
            </a:fld>
            <a:endParaRPr lang="en-GB"/>
          </a:p>
        </p:txBody>
      </p:sp>
      <p:sp>
        <p:nvSpPr>
          <p:cNvPr id="5" name="Footer Placeholder 4"/>
          <p:cNvSpPr>
            <a:spLocks noGrp="1"/>
          </p:cNvSpPr>
          <p:nvPr>
            <p:ph type="ftr" sz="quarter" idx="3"/>
          </p:nvPr>
        </p:nvSpPr>
        <p:spPr>
          <a:xfrm>
            <a:off x="1820823" y="7008171"/>
            <a:ext cx="1687592" cy="402568"/>
          </a:xfrm>
          <a:prstGeom prst="rect">
            <a:avLst/>
          </a:prstGeom>
        </p:spPr>
        <p:txBody>
          <a:bodyPr vert="horz" lIns="73655" tIns="36827" rIns="73655" bIns="36827" rtlCol="0" anchor="ctr"/>
          <a:lstStyle>
            <a:lvl1pPr algn="ct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819288" y="7008171"/>
            <a:ext cx="1243489" cy="402568"/>
          </a:xfrm>
          <a:prstGeom prst="rect">
            <a:avLst/>
          </a:prstGeom>
        </p:spPr>
        <p:txBody>
          <a:bodyPr vert="horz" lIns="73655" tIns="36827" rIns="73655" bIns="36827" rtlCol="0" anchor="ctr"/>
          <a:lstStyle>
            <a:lvl1pPr algn="r">
              <a:defRPr sz="1000">
                <a:solidFill>
                  <a:schemeClr val="tx1">
                    <a:tint val="75000"/>
                  </a:schemeClr>
                </a:solidFill>
              </a:defRPr>
            </a:lvl1pPr>
          </a:lstStyle>
          <a:p>
            <a:fld id="{682D07D2-FE91-4819-BA57-D0495BE6C405}" type="slidenum">
              <a:rPr lang="en-GB" smtClean="0"/>
              <a:t>‹#›</a:t>
            </a:fld>
            <a:endParaRPr lang="en-GB"/>
          </a:p>
        </p:txBody>
      </p:sp>
    </p:spTree>
    <p:extLst>
      <p:ext uri="{BB962C8B-B14F-4D97-AF65-F5344CB8AC3E}">
        <p14:creationId xmlns:p14="http://schemas.microsoft.com/office/powerpoint/2010/main" val="196275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36549" rtl="0" eaLnBrk="1" latinLnBrk="0" hangingPunct="1">
        <a:spcBef>
          <a:spcPct val="0"/>
        </a:spcBef>
        <a:buNone/>
        <a:defRPr sz="3500" kern="1200">
          <a:solidFill>
            <a:schemeClr val="tx1"/>
          </a:solidFill>
          <a:latin typeface="+mj-lt"/>
          <a:ea typeface="+mj-ea"/>
          <a:cs typeface="+mj-cs"/>
        </a:defRPr>
      </a:lvl1pPr>
    </p:titleStyle>
    <p:bodyStyle>
      <a:lvl1pPr marL="276206" indent="-276206" algn="l" defTabSz="736549"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1pPr>
      <a:lvl2pPr marL="598446" indent="-230172" algn="l" defTabSz="736549"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2pPr>
      <a:lvl3pPr marL="920687" indent="-184137" algn="l" defTabSz="736549"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88961"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57236"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02551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93785"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76206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130334"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humber.nhs.uk/Services/humber-family-connections.htm" TargetMode="External"/><Relationship Id="rId2" Type="http://schemas.openxmlformats.org/officeDocument/2006/relationships/hyperlink" Target="https://intranet.humber.nhs.uk/dialectical-behaviour-therapy-service.htm"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mailto:hnf-tr.kufhumber@nhs.net"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intranet.humber.nhs.uk/complex-emotional-needs-service-cens.htm" TargetMode="External"/><Relationship Id="rId10" Type="http://schemas.openxmlformats.org/officeDocument/2006/relationships/image" Target="../media/image12.png"/><Relationship Id="rId4" Type="http://schemas.openxmlformats.org/officeDocument/2006/relationships/image" Target="../media/image7.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lowchart: Delay 5"/>
          <p:cNvSpPr/>
          <p:nvPr/>
        </p:nvSpPr>
        <p:spPr>
          <a:xfrm>
            <a:off x="0" y="0"/>
            <a:ext cx="4143795" cy="5868863"/>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561" h="7721054">
                <a:moveTo>
                  <a:pt x="0" y="0"/>
                </a:moveTo>
                <a:lnTo>
                  <a:pt x="2722612" y="0"/>
                </a:lnTo>
                <a:cubicBezTo>
                  <a:pt x="4239716" y="389965"/>
                  <a:pt x="5554294" y="2065186"/>
                  <a:pt x="5445224" y="3844652"/>
                </a:cubicBezTo>
                <a:cubicBezTo>
                  <a:pt x="5336154" y="5624118"/>
                  <a:pt x="4393983" y="7262732"/>
                  <a:pt x="1942682" y="7716198"/>
                </a:cubicBezTo>
                <a:lnTo>
                  <a:pt x="12700" y="7721054"/>
                </a:lnTo>
                <a:cubicBezTo>
                  <a:pt x="8467" y="5147369"/>
                  <a:pt x="4233" y="2573685"/>
                  <a:pt x="0" y="0"/>
                </a:cubicBezTo>
                <a:close/>
              </a:path>
            </a:pathLst>
          </a:cu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lowchart: Delay 5"/>
          <p:cNvSpPr/>
          <p:nvPr/>
        </p:nvSpPr>
        <p:spPr>
          <a:xfrm>
            <a:off x="-2" y="1880713"/>
            <a:ext cx="2168351" cy="1971926"/>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2268" y="0"/>
            <a:ext cx="1836969" cy="1044327"/>
          </a:xfrm>
          <a:prstGeom prst="rect">
            <a:avLst/>
          </a:prstGeom>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 y="5975041"/>
            <a:ext cx="1872533" cy="1579245"/>
          </a:xfrm>
          <a:prstGeom prst="rect">
            <a:avLst/>
          </a:prstGeom>
        </p:spPr>
      </p:pic>
      <p:sp>
        <p:nvSpPr>
          <p:cNvPr id="18" name="Rounded Rectangle 17"/>
          <p:cNvSpPr/>
          <p:nvPr/>
        </p:nvSpPr>
        <p:spPr>
          <a:xfrm>
            <a:off x="2592611" y="4860751"/>
            <a:ext cx="3096344" cy="2088232"/>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2559619" y="5004767"/>
            <a:ext cx="2304256" cy="1200329"/>
          </a:xfrm>
          <a:prstGeom prst="rect">
            <a:avLst/>
          </a:prstGeom>
          <a:noFill/>
        </p:spPr>
        <p:txBody>
          <a:bodyPr wrap="square" rtlCol="0">
            <a:spAutoFit/>
          </a:bodyPr>
          <a:lstStyle/>
          <a:p>
            <a:pPr algn="r"/>
            <a:endParaRPr lang="en-GB" sz="1200" dirty="0">
              <a:solidFill>
                <a:schemeClr val="bg1"/>
              </a:solidFill>
              <a:latin typeface="Arial" panose="020B0604020202020204" pitchFamily="34" charset="0"/>
              <a:cs typeface="Arial" panose="020B0604020202020204" pitchFamily="34" charset="0"/>
            </a:endParaRPr>
          </a:p>
          <a:p>
            <a:pPr algn="r"/>
            <a:endParaRPr lang="en-GB" sz="1200" dirty="0">
              <a:solidFill>
                <a:schemeClr val="bg1"/>
              </a:solidFill>
              <a:latin typeface="Arial" panose="020B0604020202020204" pitchFamily="34" charset="0"/>
              <a:cs typeface="Arial" panose="020B0604020202020204" pitchFamily="34" charset="0"/>
            </a:endParaRPr>
          </a:p>
          <a:p>
            <a:pPr algn="r"/>
            <a:r>
              <a:rPr lang="en-GB" sz="1200" dirty="0">
                <a:solidFill>
                  <a:schemeClr val="bg1"/>
                </a:solidFill>
                <a:latin typeface="Arial" panose="020B0604020202020204" pitchFamily="34" charset="0"/>
                <a:cs typeface="Arial" panose="020B0604020202020204" pitchFamily="34" charset="0"/>
              </a:rPr>
              <a:t>Supporting those with </a:t>
            </a:r>
          </a:p>
          <a:p>
            <a:pPr algn="r"/>
            <a:r>
              <a:rPr lang="en-GB" sz="1200" dirty="0">
                <a:solidFill>
                  <a:schemeClr val="bg1"/>
                </a:solidFill>
                <a:latin typeface="Arial" panose="020B0604020202020204" pitchFamily="34" charset="0"/>
                <a:cs typeface="Arial" panose="020B0604020202020204" pitchFamily="34" charset="0"/>
              </a:rPr>
              <a:t>emotion </a:t>
            </a:r>
            <a:r>
              <a:rPr lang="en-GB" sz="1200" dirty="0" err="1">
                <a:solidFill>
                  <a:schemeClr val="bg1"/>
                </a:solidFill>
                <a:latin typeface="Arial" panose="020B0604020202020204" pitchFamily="34" charset="0"/>
                <a:cs typeface="Arial" panose="020B0604020202020204" pitchFamily="34" charset="0"/>
              </a:rPr>
              <a:t>dysreguation</a:t>
            </a:r>
            <a:r>
              <a:rPr lang="en-GB" sz="1200" dirty="0">
                <a:solidFill>
                  <a:schemeClr val="bg1"/>
                </a:solidFill>
                <a:latin typeface="Arial" panose="020B0604020202020204" pitchFamily="34" charset="0"/>
                <a:cs typeface="Arial" panose="020B0604020202020204" pitchFamily="34" charset="0"/>
              </a:rPr>
              <a:t> </a:t>
            </a:r>
          </a:p>
          <a:p>
            <a:pPr algn="r"/>
            <a:r>
              <a:rPr lang="en-GB" sz="1200" dirty="0">
                <a:solidFill>
                  <a:schemeClr val="bg1"/>
                </a:solidFill>
                <a:latin typeface="Arial" panose="020B0604020202020204" pitchFamily="34" charset="0"/>
                <a:cs typeface="Arial" panose="020B0604020202020204" pitchFamily="34" charset="0"/>
              </a:rPr>
              <a:t>across Hull and </a:t>
            </a:r>
          </a:p>
          <a:p>
            <a:pPr algn="r"/>
            <a:r>
              <a:rPr lang="en-GB" sz="1200" dirty="0">
                <a:solidFill>
                  <a:schemeClr val="bg1"/>
                </a:solidFill>
                <a:latin typeface="Arial" panose="020B0604020202020204" pitchFamily="34" charset="0"/>
                <a:cs typeface="Arial" panose="020B0604020202020204" pitchFamily="34" charset="0"/>
              </a:rPr>
              <a:t>East Yorkshire</a:t>
            </a:r>
          </a:p>
        </p:txBody>
      </p:sp>
      <p:sp>
        <p:nvSpPr>
          <p:cNvPr id="20" name="TextBox 19"/>
          <p:cNvSpPr txBox="1"/>
          <p:nvPr/>
        </p:nvSpPr>
        <p:spPr>
          <a:xfrm>
            <a:off x="161116" y="2107604"/>
            <a:ext cx="1855432" cy="1569660"/>
          </a:xfrm>
          <a:prstGeom prst="rect">
            <a:avLst/>
          </a:prstGeom>
          <a:noFill/>
        </p:spPr>
        <p:txBody>
          <a:bodyPr wrap="square" rtlCol="0">
            <a:spAutoFit/>
          </a:bodyPr>
          <a:lstStyle/>
          <a:p>
            <a:r>
              <a:rPr lang="en-GB" sz="2400" b="1" dirty="0">
                <a:solidFill>
                  <a:srgbClr val="005EB8"/>
                </a:solidFill>
                <a:latin typeface="Frutiger LT Std 55 Roman" pitchFamily="34" charset="0"/>
              </a:rPr>
              <a:t>Complex Emotional Needs Service</a:t>
            </a:r>
          </a:p>
        </p:txBody>
      </p:sp>
      <p:sp>
        <p:nvSpPr>
          <p:cNvPr id="21" name="TextBox 20"/>
          <p:cNvSpPr txBox="1"/>
          <p:nvPr/>
        </p:nvSpPr>
        <p:spPr>
          <a:xfrm>
            <a:off x="2232758" y="7020991"/>
            <a:ext cx="3024336" cy="400110"/>
          </a:xfrm>
          <a:prstGeom prst="rect">
            <a:avLst/>
          </a:prstGeom>
          <a:noFill/>
        </p:spPr>
        <p:txBody>
          <a:bodyPr wrap="square" rtlCol="0">
            <a:spAutoFit/>
          </a:bodyPr>
          <a:lstStyle/>
          <a:p>
            <a:pPr algn="r"/>
            <a:r>
              <a:rPr lang="en-GB" sz="1000" dirty="0">
                <a:latin typeface="Frutiger LT Std 55 Roman" pitchFamily="34" charset="0"/>
              </a:rPr>
              <a:t>Publication Date: June 2023</a:t>
            </a:r>
          </a:p>
          <a:p>
            <a:pPr algn="r"/>
            <a:r>
              <a:rPr lang="en-GB" sz="1000" dirty="0">
                <a:latin typeface="Frutiger LT Std 55 Roman" pitchFamily="34" charset="0"/>
              </a:rPr>
              <a:t>Review Date: June 2025</a:t>
            </a:r>
          </a:p>
        </p:txBody>
      </p:sp>
    </p:spTree>
    <p:extLst>
      <p:ext uri="{BB962C8B-B14F-4D97-AF65-F5344CB8AC3E}">
        <p14:creationId xmlns:p14="http://schemas.microsoft.com/office/powerpoint/2010/main" val="151768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355" y="212169"/>
            <a:ext cx="4752528" cy="400110"/>
          </a:xfrm>
          <a:prstGeom prst="rect">
            <a:avLst/>
          </a:prstGeom>
          <a:noFill/>
        </p:spPr>
        <p:txBody>
          <a:bodyPr wrap="square" rtlCol="0">
            <a:spAutoFit/>
          </a:bodyPr>
          <a:lstStyle/>
          <a:p>
            <a:r>
              <a:rPr lang="en-GB" sz="2000" b="1" dirty="0">
                <a:solidFill>
                  <a:srgbClr val="005EB8"/>
                </a:solidFill>
                <a:latin typeface="Frutiger LT Std 55 Roman" pitchFamily="34" charset="0"/>
              </a:rPr>
              <a:t>Complex Emotional Needs Service</a:t>
            </a:r>
          </a:p>
        </p:txBody>
      </p:sp>
      <p:sp>
        <p:nvSpPr>
          <p:cNvPr id="6" name="TextBox 5"/>
          <p:cNvSpPr txBox="1"/>
          <p:nvPr/>
        </p:nvSpPr>
        <p:spPr>
          <a:xfrm>
            <a:off x="360363" y="772834"/>
            <a:ext cx="4680520" cy="8048357"/>
          </a:xfrm>
          <a:prstGeom prst="rect">
            <a:avLst/>
          </a:prstGeom>
          <a:noFill/>
        </p:spPr>
        <p:txBody>
          <a:bodyPr wrap="square" numCol="2" spcCol="180000" rtlCol="0">
            <a:spAutoFit/>
          </a:bodyPr>
          <a:lstStyle/>
          <a:p>
            <a:r>
              <a:rPr lang="en-GB" sz="1100" b="1" dirty="0">
                <a:solidFill>
                  <a:srgbClr val="005EB8"/>
                </a:solidFill>
                <a:latin typeface="Arial" panose="020B0604020202020204" pitchFamily="34" charset="0"/>
                <a:cs typeface="Arial" panose="020B0604020202020204" pitchFamily="34" charset="0"/>
              </a:rPr>
              <a:t>Who we are</a:t>
            </a:r>
          </a:p>
          <a:p>
            <a:r>
              <a:rPr lang="en-GB" sz="1100" dirty="0">
                <a:solidFill>
                  <a:schemeClr val="tx1">
                    <a:lumMod val="65000"/>
                    <a:lumOff val="35000"/>
                  </a:schemeClr>
                </a:solidFill>
                <a:latin typeface="Arial" panose="020B0604020202020204" pitchFamily="34" charset="0"/>
                <a:cs typeface="Arial" panose="020B0604020202020204" pitchFamily="34" charset="0"/>
              </a:rPr>
              <a:t>The Complex Emotional Needs Service (CENS) is a psychology led, multidisciplinary team, with </a:t>
            </a:r>
            <a:r>
              <a:rPr lang="en-GB" sz="1100" dirty="0">
                <a:solidFill>
                  <a:srgbClr val="425563"/>
                </a:solidFill>
                <a:latin typeface="Arial" panose="020B0604020202020204" pitchFamily="34" charset="0"/>
                <a:cs typeface="Arial" panose="020B0604020202020204" pitchFamily="34" charset="0"/>
              </a:rPr>
              <a:t>Clinical Psychologists, Advanced Practitioners (from various registered professions), an Assistant Psychologist, and a Support Time &amp; Recovery Worker. There are also DBT Therapists, DBT Skills Trainers, Training Facilitators (Experts by Experience and Experts by Profession) who work within the wider functions of CENS.</a:t>
            </a:r>
          </a:p>
          <a:p>
            <a:endParaRPr lang="en-GB" sz="1100" b="1" dirty="0">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Our aims</a:t>
            </a:r>
          </a:p>
          <a:p>
            <a:r>
              <a:rPr lang="en-GB" sz="1100" dirty="0">
                <a:solidFill>
                  <a:schemeClr val="tx1">
                    <a:lumMod val="65000"/>
                    <a:lumOff val="35000"/>
                  </a:schemeClr>
                </a:solidFill>
                <a:latin typeface="Arial" panose="020B0604020202020204" pitchFamily="34" charset="0"/>
                <a:cs typeface="Arial" panose="020B0604020202020204" pitchFamily="34" charset="0"/>
              </a:rPr>
              <a:t>CENS aims to work </a:t>
            </a:r>
            <a:r>
              <a:rPr lang="en-GB" sz="1100" i="1" dirty="0">
                <a:solidFill>
                  <a:schemeClr val="tx1">
                    <a:lumMod val="65000"/>
                    <a:lumOff val="35000"/>
                  </a:schemeClr>
                </a:solidFill>
                <a:latin typeface="Arial" panose="020B0604020202020204" pitchFamily="34" charset="0"/>
                <a:cs typeface="Arial" panose="020B0604020202020204" pitchFamily="34" charset="0"/>
              </a:rPr>
              <a:t>for</a:t>
            </a:r>
            <a:r>
              <a:rPr lang="en-GB" sz="1100" dirty="0">
                <a:solidFill>
                  <a:schemeClr val="tx1">
                    <a:lumMod val="65000"/>
                    <a:lumOff val="35000"/>
                  </a:schemeClr>
                </a:solidFill>
                <a:latin typeface="Arial" panose="020B0604020202020204" pitchFamily="34" charset="0"/>
                <a:cs typeface="Arial" panose="020B0604020202020204" pitchFamily="34" charset="0"/>
              </a:rPr>
              <a:t> people who may experience difficulties consistent with the construct of a ‘Personality Disorder’, to enable them to develop a life of value to them. </a:t>
            </a:r>
          </a:p>
          <a:p>
            <a:endParaRPr lang="en-GB" sz="1100" b="1" dirty="0">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What we do</a:t>
            </a:r>
          </a:p>
          <a:p>
            <a:r>
              <a:rPr lang="en-GB" sz="1100" dirty="0">
                <a:solidFill>
                  <a:srgbClr val="425563"/>
                </a:solidFill>
                <a:latin typeface="Arial" panose="020B0604020202020204" pitchFamily="34" charset="0"/>
                <a:cs typeface="Arial" panose="020B0604020202020204" pitchFamily="34" charset="0"/>
              </a:rPr>
              <a:t>Most of our work in CENS is centred around supporting systems and services to work more effectively with individuals they support, maintaining access to mainstream services, minimising transitions in care, and utilising and developing the skills that already exist within</a:t>
            </a:r>
          </a:p>
          <a:p>
            <a:r>
              <a:rPr lang="en-GB" sz="1100" dirty="0">
                <a:solidFill>
                  <a:srgbClr val="425563"/>
                </a:solidFill>
                <a:latin typeface="Arial" panose="020B0604020202020204" pitchFamily="34" charset="0"/>
                <a:cs typeface="Arial" panose="020B0604020202020204" pitchFamily="34" charset="0"/>
              </a:rPr>
              <a:t>teams. </a:t>
            </a: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a:p>
            <a:r>
              <a:rPr lang="en-GB" sz="1100" dirty="0">
                <a:solidFill>
                  <a:srgbClr val="425563"/>
                </a:solidFill>
                <a:latin typeface="Arial" panose="020B0604020202020204" pitchFamily="34" charset="0"/>
                <a:cs typeface="Arial" panose="020B0604020202020204" pitchFamily="34" charset="0"/>
              </a:rPr>
              <a:t>This is accessible through:</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Consultation offered by a qualified clinician within the team, typically involving attendance at professionals meetings.</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Supervision which is usually offered by a psychologist within the team.</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Bespoke training for supported living providers to support understanding of formulated needs for care coordinated individuals within CENS.</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Knowledge and Understanding Framework (KUF) training on complex mental health needs associated with a ‘Personality Disorder’ for both internal staff and external agencies who support care coordinated individuals.</a:t>
            </a:r>
          </a:p>
          <a:p>
            <a:pPr marL="171450" indent="-171450">
              <a:buFont typeface="Arial" panose="020B0604020202020204" pitchFamily="34" charset="0"/>
              <a:buChar char="•"/>
            </a:pPr>
            <a:endParaRPr lang="en-GB" sz="1100" dirty="0">
              <a:solidFill>
                <a:srgbClr val="425563"/>
              </a:solidFill>
              <a:latin typeface="Arial" panose="020B0604020202020204" pitchFamily="34" charset="0"/>
              <a:cs typeface="Arial" panose="020B0604020202020204" pitchFamily="34" charset="0"/>
            </a:endParaRPr>
          </a:p>
          <a:p>
            <a:r>
              <a:rPr lang="en-GB" sz="1100" dirty="0">
                <a:solidFill>
                  <a:srgbClr val="425563"/>
                </a:solidFill>
                <a:latin typeface="Arial" panose="020B0604020202020204" pitchFamily="34" charset="0"/>
                <a:cs typeface="Arial" panose="020B0604020202020204" pitchFamily="34" charset="0"/>
              </a:rPr>
              <a:t>CENS will provide time limited </a:t>
            </a:r>
            <a:r>
              <a:rPr lang="en-GB" sz="1100" dirty="0" err="1">
                <a:solidFill>
                  <a:srgbClr val="425563"/>
                </a:solidFill>
                <a:latin typeface="Arial" panose="020B0604020202020204" pitchFamily="34" charset="0"/>
                <a:cs typeface="Arial" panose="020B0604020202020204" pitchFamily="34" charset="0"/>
              </a:rPr>
              <a:t>keyworking</a:t>
            </a:r>
            <a:r>
              <a:rPr lang="en-GB" sz="1100" dirty="0">
                <a:solidFill>
                  <a:srgbClr val="425563"/>
                </a:solidFill>
                <a:latin typeface="Arial" panose="020B0604020202020204" pitchFamily="34" charset="0"/>
                <a:cs typeface="Arial" panose="020B0604020202020204" pitchFamily="34" charset="0"/>
              </a:rPr>
              <a:t> to a small number of individuals who present with needs that are consistent with a diagnosis of a ‘personality disorder’ (with no formal diagnosis needed), and where there are formulated needs that might be addressed by a more intensive, psychologically informed, and/or flexible approach to </a:t>
            </a:r>
            <a:r>
              <a:rPr lang="en-GB" sz="1100" dirty="0" err="1">
                <a:solidFill>
                  <a:srgbClr val="425563"/>
                </a:solidFill>
                <a:latin typeface="Arial" panose="020B0604020202020204" pitchFamily="34" charset="0"/>
                <a:cs typeface="Arial" panose="020B0604020202020204" pitchFamily="34" charset="0"/>
              </a:rPr>
              <a:t>keyworking</a:t>
            </a:r>
            <a:r>
              <a:rPr lang="en-GB" sz="1100" dirty="0">
                <a:solidFill>
                  <a:srgbClr val="425563"/>
                </a:solidFill>
                <a:latin typeface="Arial" panose="020B0604020202020204" pitchFamily="34" charset="0"/>
                <a:cs typeface="Arial" panose="020B0604020202020204" pitchFamily="34" charset="0"/>
              </a:rPr>
              <a:t>.</a:t>
            </a:r>
          </a:p>
          <a:p>
            <a:endParaRPr lang="en-GB" sz="1100" b="1" dirty="0">
              <a:latin typeface="Arial" panose="020B0604020202020204" pitchFamily="34" charset="0"/>
              <a:cs typeface="Arial" panose="020B0604020202020204" pitchFamily="34" charset="0"/>
            </a:endParaRPr>
          </a:p>
          <a:p>
            <a:endParaRPr lang="en-GB" sz="1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029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422" y="492353"/>
            <a:ext cx="2413632" cy="4493538"/>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Other functions that sit within CENS include:</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Dialectical Behaviour Therapy (DBT)</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Family Connections</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KUF training</a:t>
            </a:r>
          </a:p>
          <a:p>
            <a:pPr marL="171450" indent="-171450">
              <a:buFont typeface="Arial" panose="020B0604020202020204" pitchFamily="34" charset="0"/>
              <a:buChar char="•"/>
            </a:pPr>
            <a:r>
              <a:rPr lang="en-GB" sz="1100" dirty="0">
                <a:solidFill>
                  <a:srgbClr val="425563"/>
                </a:solidFill>
                <a:latin typeface="Arial" panose="020B0604020202020204" pitchFamily="34" charset="0"/>
                <a:cs typeface="Arial" panose="020B0604020202020204" pitchFamily="34" charset="0"/>
              </a:rPr>
              <a:t>CAMHS transition consultations</a:t>
            </a:r>
          </a:p>
          <a:p>
            <a:endParaRPr lang="en-GB" sz="1100" b="1" dirty="0">
              <a:solidFill>
                <a:srgbClr val="005EB8"/>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How to access our services</a:t>
            </a:r>
            <a:endParaRPr lang="en-GB" sz="1100" dirty="0">
              <a:solidFill>
                <a:schemeClr val="tx1">
                  <a:lumMod val="65000"/>
                  <a:lumOff val="35000"/>
                </a:schemeClr>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a:solidFill>
                  <a:schemeClr val="tx1">
                    <a:lumMod val="65000"/>
                    <a:lumOff val="35000"/>
                  </a:schemeClr>
                </a:solidFill>
                <a:latin typeface="Arial" panose="020B0604020202020204" pitchFamily="34" charset="0"/>
                <a:cs typeface="Arial" panose="020B0604020202020204" pitchFamily="34" charset="0"/>
              </a:rPr>
              <a:t>Consultation (including CAMHS transitions) and supervision can be requested via email: hnf-tr.CENS@nhs.net </a:t>
            </a:r>
          </a:p>
          <a:p>
            <a:pPr marL="171450" indent="-171450">
              <a:buFont typeface="Arial" panose="020B0604020202020204" pitchFamily="34" charset="0"/>
              <a:buChar char="•"/>
            </a:pPr>
            <a:r>
              <a:rPr lang="en-GB" sz="1100" dirty="0" err="1">
                <a:solidFill>
                  <a:schemeClr val="tx1">
                    <a:lumMod val="65000"/>
                    <a:lumOff val="35000"/>
                  </a:schemeClr>
                </a:solidFill>
                <a:latin typeface="Arial" panose="020B0604020202020204" pitchFamily="34" charset="0"/>
                <a:cs typeface="Arial" panose="020B0604020202020204" pitchFamily="34" charset="0"/>
              </a:rPr>
              <a:t>Keyworking</a:t>
            </a:r>
            <a:r>
              <a:rPr lang="en-GB" sz="1100" dirty="0">
                <a:solidFill>
                  <a:schemeClr val="tx1">
                    <a:lumMod val="65000"/>
                    <a:lumOff val="35000"/>
                  </a:schemeClr>
                </a:solidFill>
                <a:latin typeface="Arial" panose="020B0604020202020204" pitchFamily="34" charset="0"/>
                <a:cs typeface="Arial" panose="020B0604020202020204" pitchFamily="34" charset="0"/>
              </a:rPr>
              <a:t> within CENS does not have a direct referral process. A 12 week assessment is only offered following accessing the consultation process if it is agreed, both during consultation and within the CENS MDT, that </a:t>
            </a:r>
            <a:r>
              <a:rPr lang="en-GB" sz="1100" dirty="0" err="1">
                <a:solidFill>
                  <a:schemeClr val="tx1">
                    <a:lumMod val="65000"/>
                    <a:lumOff val="35000"/>
                  </a:schemeClr>
                </a:solidFill>
                <a:latin typeface="Arial" panose="020B0604020202020204" pitchFamily="34" charset="0"/>
                <a:cs typeface="Arial" panose="020B0604020202020204" pitchFamily="34" charset="0"/>
              </a:rPr>
              <a:t>keyworking</a:t>
            </a:r>
            <a:r>
              <a:rPr lang="en-GB" sz="1100" dirty="0">
                <a:solidFill>
                  <a:schemeClr val="tx1">
                    <a:lumMod val="65000"/>
                    <a:lumOff val="35000"/>
                  </a:schemeClr>
                </a:solidFill>
                <a:latin typeface="Arial" panose="020B0604020202020204" pitchFamily="34" charset="0"/>
                <a:cs typeface="Arial" panose="020B0604020202020204" pitchFamily="34" charset="0"/>
              </a:rPr>
              <a:t> is likely to be beneficial.</a:t>
            </a:r>
          </a:p>
          <a:p>
            <a:pPr marL="171450" indent="-171450">
              <a:buFont typeface="Arial" panose="020B0604020202020204" pitchFamily="34" charset="0"/>
              <a:buChar char="•"/>
            </a:pPr>
            <a:endParaRPr lang="en-GB" sz="1100" dirty="0">
              <a:solidFill>
                <a:schemeClr val="tx1">
                  <a:lumMod val="65000"/>
                  <a:lumOff val="35000"/>
                </a:schemeClr>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100" dirty="0">
              <a:solidFill>
                <a:schemeClr val="tx1">
                  <a:lumMod val="65000"/>
                  <a:lumOff val="35000"/>
                </a:schemeClr>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1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Rounded Rectangle 4"/>
          <p:cNvSpPr/>
          <p:nvPr/>
        </p:nvSpPr>
        <p:spPr>
          <a:xfrm>
            <a:off x="289422" y="4572719"/>
            <a:ext cx="5184576" cy="2304256"/>
          </a:xfrm>
          <a:prstGeom prst="roundRect">
            <a:avLst>
              <a:gd name="adj" fmla="val 12208"/>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9875" indent="-182563">
              <a:buFont typeface="Arial" panose="020B0604020202020204" pitchFamily="34" charset="0"/>
              <a:buChar char="•"/>
            </a:pPr>
            <a:r>
              <a:rPr lang="en-GB" sz="1100" dirty="0">
                <a:solidFill>
                  <a:schemeClr val="bg1"/>
                </a:solidFill>
                <a:latin typeface="Arial" panose="020B0604020202020204" pitchFamily="34" charset="0"/>
                <a:cs typeface="Arial" panose="020B0604020202020204" pitchFamily="34" charset="0"/>
              </a:rPr>
              <a:t>For more information regarding DBT, including referral guidance and documents, please visit: </a:t>
            </a:r>
          </a:p>
          <a:p>
            <a:pPr marL="269875" indent="-182563"/>
            <a:r>
              <a:rPr lang="en-GB" sz="1100"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https://intranet.humber.nhs.uk/dialectical-behaviour-therapy-service.htm</a:t>
            </a:r>
            <a:endParaRPr lang="en-GB" sz="1100" dirty="0">
              <a:solidFill>
                <a:schemeClr val="bg1"/>
              </a:solidFill>
              <a:latin typeface="Arial" panose="020B0604020202020204" pitchFamily="34" charset="0"/>
              <a:cs typeface="Arial" panose="020B0604020202020204" pitchFamily="34" charset="0"/>
            </a:endParaRPr>
          </a:p>
          <a:p>
            <a:pPr marL="269875" indent="-182563">
              <a:buFont typeface="Arial" panose="020B0604020202020204" pitchFamily="34" charset="0"/>
              <a:buChar char="•"/>
            </a:pPr>
            <a:r>
              <a:rPr lang="en-GB" sz="1100" dirty="0">
                <a:solidFill>
                  <a:schemeClr val="bg1"/>
                </a:solidFill>
                <a:latin typeface="Arial" panose="020B0604020202020204" pitchFamily="34" charset="0"/>
                <a:cs typeface="Arial" panose="020B0604020202020204" pitchFamily="34" charset="0"/>
              </a:rPr>
              <a:t>For more information regarding Family Connections, including how to </a:t>
            </a:r>
          </a:p>
          <a:p>
            <a:pPr marL="269875" indent="-182563"/>
            <a:r>
              <a:rPr lang="en-GB" sz="1100" dirty="0">
                <a:solidFill>
                  <a:schemeClr val="bg1"/>
                </a:solidFill>
                <a:latin typeface="Arial" panose="020B0604020202020204" pitchFamily="34" charset="0"/>
                <a:cs typeface="Arial" panose="020B0604020202020204" pitchFamily="34" charset="0"/>
              </a:rPr>
              <a:t>     refer, please visit: </a:t>
            </a:r>
          </a:p>
          <a:p>
            <a:pPr marL="87312"/>
            <a:r>
              <a:rPr lang="en-GB" sz="1100"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https://www.humber.nhs.uk/Services/humber-family-connections.htm</a:t>
            </a:r>
            <a:endParaRPr lang="en-GB" sz="1100" dirty="0">
              <a:solidFill>
                <a:schemeClr val="bg1"/>
              </a:solidFill>
              <a:latin typeface="Arial" panose="020B0604020202020204" pitchFamily="34" charset="0"/>
              <a:cs typeface="Arial" panose="020B0604020202020204" pitchFamily="34" charset="0"/>
            </a:endParaRPr>
          </a:p>
          <a:p>
            <a:pPr marL="269875" indent="-182563">
              <a:buFont typeface="Arial" panose="020B0604020202020204" pitchFamily="34" charset="0"/>
              <a:buChar char="•"/>
            </a:pPr>
            <a:r>
              <a:rPr lang="en-GB" sz="1100" dirty="0">
                <a:solidFill>
                  <a:schemeClr val="bg1"/>
                </a:solidFill>
                <a:latin typeface="Arial" panose="020B0604020202020204" pitchFamily="34" charset="0"/>
                <a:cs typeface="Arial" panose="020B0604020202020204" pitchFamily="34" charset="0"/>
              </a:rPr>
              <a:t>For more information on KUF Training, or to book on, please email: </a:t>
            </a:r>
          </a:p>
          <a:p>
            <a:pPr marL="87312"/>
            <a:r>
              <a:rPr lang="en-GB" sz="1100"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hnf-tr.kufhumber@nhs.net</a:t>
            </a:r>
            <a:endParaRPr lang="en-GB" sz="1100" dirty="0">
              <a:solidFill>
                <a:schemeClr val="bg1"/>
              </a:solidFill>
              <a:latin typeface="Arial" panose="020B0604020202020204" pitchFamily="34" charset="0"/>
              <a:cs typeface="Arial" panose="020B0604020202020204" pitchFamily="34" charset="0"/>
            </a:endParaRPr>
          </a:p>
          <a:p>
            <a:pPr algn="ctr"/>
            <a:endParaRPr lang="en-GB" dirty="0"/>
          </a:p>
        </p:txBody>
      </p:sp>
      <p:pic>
        <p:nvPicPr>
          <p:cNvPr id="3" name="Picture 2">
            <a:extLst>
              <a:ext uri="{FF2B5EF4-FFF2-40B4-BE49-F238E27FC236}">
                <a16:creationId xmlns:a16="http://schemas.microsoft.com/office/drawing/2014/main" id="{ECE858C6-F07F-81BF-8A7E-6531156EF0D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501" r="2614"/>
          <a:stretch/>
        </p:blipFill>
        <p:spPr bwMode="auto">
          <a:xfrm>
            <a:off x="2918011" y="1332359"/>
            <a:ext cx="2266888" cy="2753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9153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4379" y="1548383"/>
            <a:ext cx="4536504" cy="400110"/>
          </a:xfrm>
          <a:prstGeom prst="rect">
            <a:avLst/>
          </a:prstGeom>
          <a:noFill/>
        </p:spPr>
        <p:txBody>
          <a:bodyPr wrap="square" rtlCol="0">
            <a:spAutoFit/>
          </a:bodyPr>
          <a:lstStyle/>
          <a:p>
            <a:r>
              <a:rPr lang="en-GB" sz="2000" b="1" dirty="0">
                <a:solidFill>
                  <a:srgbClr val="005EB8"/>
                </a:solidFill>
                <a:latin typeface="Frutiger LT Std 55 Roman" pitchFamily="34" charset="0"/>
              </a:rPr>
              <a:t>CONTACT US</a:t>
            </a:r>
          </a:p>
        </p:txBody>
      </p:sp>
      <p:sp>
        <p:nvSpPr>
          <p:cNvPr id="5" name="Rounded Rectangle 4"/>
          <p:cNvSpPr/>
          <p:nvPr/>
        </p:nvSpPr>
        <p:spPr>
          <a:xfrm>
            <a:off x="288355" y="3549537"/>
            <a:ext cx="5328592" cy="2679366"/>
          </a:xfrm>
          <a:prstGeom prst="roundRect">
            <a:avLst>
              <a:gd name="adj" fmla="val 12208"/>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dirty="0">
              <a:latin typeface="Frutiger LT Std 55 Roman"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339" y="6300911"/>
            <a:ext cx="1296469" cy="1093408"/>
          </a:xfrm>
          <a:prstGeom prst="rect">
            <a:avLst/>
          </a:prstGeom>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3987" y="2052439"/>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521979" y="3780631"/>
            <a:ext cx="4518904" cy="1323439"/>
          </a:xfrm>
          <a:prstGeom prst="rect">
            <a:avLst/>
          </a:prstGeom>
          <a:noFill/>
        </p:spPr>
        <p:txBody>
          <a:bodyPr wrap="square" rtlCol="0">
            <a:spAutoFit/>
          </a:bodyPr>
          <a:lstStyle/>
          <a:p>
            <a:pPr lvl="0"/>
            <a:r>
              <a:rPr lang="en-GB" dirty="0">
                <a:solidFill>
                  <a:schemeClr val="bg1"/>
                </a:solidFill>
              </a:rPr>
              <a:t>Complaints and Feedback Team</a:t>
            </a:r>
          </a:p>
          <a:p>
            <a:r>
              <a:rPr lang="en-GB" sz="1100" dirty="0">
                <a:solidFill>
                  <a:schemeClr val="bg1"/>
                </a:solidFill>
                <a:latin typeface="Arial" panose="020B0604020202020204" pitchFamily="34" charset="0"/>
                <a:cs typeface="Arial" panose="020B0604020202020204" pitchFamily="34" charset="0"/>
              </a:rPr>
              <a:t>Humber Teaching NHS Foundation Trust</a:t>
            </a:r>
          </a:p>
          <a:p>
            <a:r>
              <a:rPr lang="en-GB" sz="1100" dirty="0">
                <a:solidFill>
                  <a:schemeClr val="bg1"/>
                </a:solidFill>
                <a:latin typeface="Arial" panose="020B0604020202020204" pitchFamily="34" charset="0"/>
                <a:cs typeface="Arial" panose="020B0604020202020204" pitchFamily="34" charset="0"/>
              </a:rPr>
              <a:t>Trust Headquarters</a:t>
            </a:r>
          </a:p>
          <a:p>
            <a:r>
              <a:rPr lang="en-GB" sz="1100" dirty="0">
                <a:solidFill>
                  <a:schemeClr val="bg1"/>
                </a:solidFill>
                <a:latin typeface="Arial" panose="020B0604020202020204" pitchFamily="34" charset="0"/>
                <a:cs typeface="Arial" panose="020B0604020202020204" pitchFamily="34" charset="0"/>
              </a:rPr>
              <a:t>Willerby Hill</a:t>
            </a:r>
          </a:p>
          <a:p>
            <a:r>
              <a:rPr lang="en-GB" sz="1100" dirty="0">
                <a:solidFill>
                  <a:schemeClr val="bg1"/>
                </a:solidFill>
                <a:latin typeface="Arial" panose="020B0604020202020204" pitchFamily="34" charset="0"/>
                <a:cs typeface="Arial" panose="020B0604020202020204" pitchFamily="34" charset="0"/>
              </a:rPr>
              <a:t>Beverly Road</a:t>
            </a:r>
          </a:p>
          <a:p>
            <a:r>
              <a:rPr lang="en-GB" sz="1100" dirty="0">
                <a:solidFill>
                  <a:schemeClr val="bg1"/>
                </a:solidFill>
                <a:latin typeface="Arial" panose="020B0604020202020204" pitchFamily="34" charset="0"/>
                <a:cs typeface="Arial" panose="020B0604020202020204" pitchFamily="34" charset="0"/>
              </a:rPr>
              <a:t>Willerby</a:t>
            </a:r>
          </a:p>
          <a:p>
            <a:r>
              <a:rPr lang="en-GB" sz="1100" dirty="0">
                <a:solidFill>
                  <a:schemeClr val="bg1"/>
                </a:solidFill>
                <a:latin typeface="Arial" panose="020B0604020202020204" pitchFamily="34" charset="0"/>
                <a:cs typeface="Arial" panose="020B0604020202020204" pitchFamily="34" charset="0"/>
              </a:rPr>
              <a:t>HU10 6ED</a:t>
            </a:r>
          </a:p>
        </p:txBody>
      </p:sp>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3987" y="2371983"/>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3987" y="2830453"/>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3987" y="3132559"/>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898532" y="2056505"/>
            <a:ext cx="3635151" cy="261610"/>
          </a:xfrm>
          <a:prstGeom prst="rect">
            <a:avLst/>
          </a:prstGeom>
          <a:noFill/>
        </p:spPr>
        <p:txBody>
          <a:bodyPr wrap="square" rtlCol="0">
            <a:spAutoFit/>
          </a:bodyPr>
          <a:lstStyle/>
          <a:p>
            <a:r>
              <a:rPr lang="en-GB" sz="1100" dirty="0">
                <a:hlinkClick r:id="rId5"/>
              </a:rPr>
              <a:t>Complex Emotional Needs Service (CENS) (humber.nhs.uk)</a:t>
            </a:r>
            <a:endParaRPr lang="en-GB" sz="1100" dirty="0">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901676" y="2340471"/>
            <a:ext cx="2952328" cy="430887"/>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Complex Emotional Needs Service: </a:t>
            </a:r>
          </a:p>
          <a:p>
            <a:r>
              <a:rPr lang="en-GB" sz="1100" dirty="0">
                <a:solidFill>
                  <a:srgbClr val="425563"/>
                </a:solidFill>
                <a:latin typeface="Arial" panose="020B0604020202020204" pitchFamily="34" charset="0"/>
                <a:cs typeface="Arial" panose="020B0604020202020204" pitchFamily="34" charset="0"/>
              </a:rPr>
              <a:t>01482 689156</a:t>
            </a:r>
          </a:p>
        </p:txBody>
      </p:sp>
      <p:sp>
        <p:nvSpPr>
          <p:cNvPr id="24" name="TextBox 23"/>
          <p:cNvSpPr txBox="1"/>
          <p:nvPr/>
        </p:nvSpPr>
        <p:spPr>
          <a:xfrm>
            <a:off x="901676" y="3132559"/>
            <a:ext cx="2952328" cy="261610"/>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Emergency Services: 999</a:t>
            </a:r>
          </a:p>
        </p:txBody>
      </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3987" y="5180295"/>
            <a:ext cx="198586" cy="198586"/>
          </a:xfrm>
          <a:prstGeom prst="rect">
            <a:avLst/>
          </a:prstGeom>
        </p:spPr>
      </p:pic>
      <p:pic>
        <p:nvPicPr>
          <p:cNvPr id="27" name="Picture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3987" y="5436388"/>
            <a:ext cx="198586" cy="198586"/>
          </a:xfrm>
          <a:prstGeom prst="rect">
            <a:avLst/>
          </a:prstGeom>
        </p:spPr>
      </p:pic>
      <p:sp>
        <p:nvSpPr>
          <p:cNvPr id="28" name="TextBox 27"/>
          <p:cNvSpPr txBox="1"/>
          <p:nvPr/>
        </p:nvSpPr>
        <p:spPr>
          <a:xfrm>
            <a:off x="792574" y="5148783"/>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01482 303930</a:t>
            </a:r>
          </a:p>
        </p:txBody>
      </p:sp>
      <p:sp>
        <p:nvSpPr>
          <p:cNvPr id="30" name="TextBox 29"/>
          <p:cNvSpPr txBox="1"/>
          <p:nvPr/>
        </p:nvSpPr>
        <p:spPr>
          <a:xfrm>
            <a:off x="792574" y="5404876"/>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HNF-complaints@nhs.net </a:t>
            </a:r>
          </a:p>
        </p:txBody>
      </p:sp>
      <p:pic>
        <p:nvPicPr>
          <p:cNvPr id="31" name="Picture 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52255" y="5180295"/>
            <a:ext cx="198586" cy="198586"/>
          </a:xfrm>
          <a:prstGeom prst="rect">
            <a:avLst/>
          </a:prstGeom>
        </p:spPr>
      </p:pic>
      <p:pic>
        <p:nvPicPr>
          <p:cNvPr id="32" name="Picture 3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52255" y="5436815"/>
            <a:ext cx="198586" cy="198586"/>
          </a:xfrm>
          <a:prstGeom prst="rect">
            <a:avLst/>
          </a:prstGeom>
        </p:spPr>
      </p:pic>
      <p:pic>
        <p:nvPicPr>
          <p:cNvPr id="33" name="Picture 3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752255" y="5706979"/>
            <a:ext cx="198586" cy="198586"/>
          </a:xfrm>
          <a:prstGeom prst="rect">
            <a:avLst/>
          </a:prstGeom>
        </p:spPr>
      </p:pic>
      <p:sp>
        <p:nvSpPr>
          <p:cNvPr id="34" name="TextBox 33"/>
          <p:cNvSpPr txBox="1"/>
          <p:nvPr/>
        </p:nvSpPr>
        <p:spPr>
          <a:xfrm>
            <a:off x="2950842" y="5148783"/>
            <a:ext cx="1800038"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35" name="TextBox 34"/>
          <p:cNvSpPr txBox="1"/>
          <p:nvPr/>
        </p:nvSpPr>
        <p:spPr>
          <a:xfrm>
            <a:off x="2950842" y="5405303"/>
            <a:ext cx="1800038"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36" name="TextBox 35"/>
          <p:cNvSpPr txBox="1"/>
          <p:nvPr/>
        </p:nvSpPr>
        <p:spPr>
          <a:xfrm>
            <a:off x="2950841" y="5679261"/>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humber.nhs.uk</a:t>
            </a:r>
          </a:p>
        </p:txBody>
      </p:sp>
      <p:sp>
        <p:nvSpPr>
          <p:cNvPr id="2" name="TextBox 1">
            <a:extLst>
              <a:ext uri="{FF2B5EF4-FFF2-40B4-BE49-F238E27FC236}">
                <a16:creationId xmlns:a16="http://schemas.microsoft.com/office/drawing/2014/main" id="{7630C1FB-C85A-57E2-0EF9-ECB5ECCC12AC}"/>
              </a:ext>
            </a:extLst>
          </p:cNvPr>
          <p:cNvSpPr txBox="1"/>
          <p:nvPr/>
        </p:nvSpPr>
        <p:spPr>
          <a:xfrm>
            <a:off x="898532" y="2730569"/>
            <a:ext cx="2952328" cy="430887"/>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Mental Health Advice and Support Line: 0800 138 0990</a:t>
            </a:r>
          </a:p>
        </p:txBody>
      </p:sp>
    </p:spTree>
    <p:extLst>
      <p:ext uri="{BB962C8B-B14F-4D97-AF65-F5344CB8AC3E}">
        <p14:creationId xmlns:p14="http://schemas.microsoft.com/office/powerpoint/2010/main" val="2297291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2456</TotalTime>
  <Words>573</Words>
  <Application>Microsoft Office PowerPoint</Application>
  <PresentationFormat>Custom</PresentationFormat>
  <Paragraphs>74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Frutiger LT Std 55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MCKENZIE, Samantha (HUMBER TEACHING NHS FOUNDATION TRUST)</cp:lastModifiedBy>
  <cp:revision>15</cp:revision>
  <dcterms:created xsi:type="dcterms:W3CDTF">2021-01-12T20:37:10Z</dcterms:created>
  <dcterms:modified xsi:type="dcterms:W3CDTF">2023-06-07T08:41:42Z</dcterms:modified>
</cp:coreProperties>
</file>